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1"/>
  </p:notesMasterIdLst>
  <p:sldIdLst>
    <p:sldId id="488" r:id="rId2"/>
    <p:sldId id="489" r:id="rId3"/>
    <p:sldId id="486" r:id="rId4"/>
    <p:sldId id="487" r:id="rId5"/>
    <p:sldId id="503" r:id="rId6"/>
    <p:sldId id="270" r:id="rId7"/>
    <p:sldId id="370" r:id="rId8"/>
    <p:sldId id="376" r:id="rId9"/>
    <p:sldId id="372" r:id="rId10"/>
    <p:sldId id="506" r:id="rId11"/>
    <p:sldId id="377" r:id="rId12"/>
    <p:sldId id="378" r:id="rId13"/>
    <p:sldId id="379" r:id="rId14"/>
    <p:sldId id="380" r:id="rId15"/>
    <p:sldId id="381" r:id="rId16"/>
    <p:sldId id="383" r:id="rId17"/>
    <p:sldId id="382" r:id="rId18"/>
    <p:sldId id="384" r:id="rId19"/>
    <p:sldId id="385" r:id="rId20"/>
    <p:sldId id="386" r:id="rId21"/>
    <p:sldId id="387" r:id="rId22"/>
    <p:sldId id="388" r:id="rId23"/>
    <p:sldId id="402" r:id="rId24"/>
    <p:sldId id="445" r:id="rId25"/>
    <p:sldId id="498" r:id="rId26"/>
    <p:sldId id="499" r:id="rId27"/>
    <p:sldId id="398" r:id="rId28"/>
    <p:sldId id="399" r:id="rId29"/>
    <p:sldId id="400" r:id="rId30"/>
    <p:sldId id="401" r:id="rId31"/>
    <p:sldId id="404" r:id="rId32"/>
    <p:sldId id="405" r:id="rId33"/>
    <p:sldId id="490" r:id="rId34"/>
    <p:sldId id="407" r:id="rId35"/>
    <p:sldId id="406" r:id="rId36"/>
    <p:sldId id="507" r:id="rId37"/>
    <p:sldId id="408" r:id="rId38"/>
    <p:sldId id="492" r:id="rId39"/>
    <p:sldId id="409" r:id="rId40"/>
    <p:sldId id="500" r:id="rId41"/>
    <p:sldId id="504" r:id="rId42"/>
    <p:sldId id="505" r:id="rId43"/>
    <p:sldId id="422" r:id="rId44"/>
    <p:sldId id="508" r:id="rId45"/>
    <p:sldId id="483" r:id="rId46"/>
    <p:sldId id="493" r:id="rId47"/>
    <p:sldId id="416" r:id="rId48"/>
    <p:sldId id="418" r:id="rId49"/>
    <p:sldId id="419" r:id="rId50"/>
    <p:sldId id="423" r:id="rId51"/>
    <p:sldId id="424" r:id="rId52"/>
    <p:sldId id="426" r:id="rId53"/>
    <p:sldId id="427" r:id="rId54"/>
    <p:sldId id="429" r:id="rId55"/>
    <p:sldId id="494" r:id="rId56"/>
    <p:sldId id="284" r:id="rId57"/>
    <p:sldId id="412" r:id="rId58"/>
    <p:sldId id="413" r:id="rId59"/>
    <p:sldId id="485" r:id="rId60"/>
    <p:sldId id="515" r:id="rId61"/>
    <p:sldId id="516" r:id="rId62"/>
    <p:sldId id="517" r:id="rId63"/>
    <p:sldId id="518" r:id="rId64"/>
    <p:sldId id="509" r:id="rId65"/>
    <p:sldId id="512" r:id="rId66"/>
    <p:sldId id="510" r:id="rId67"/>
    <p:sldId id="513" r:id="rId68"/>
    <p:sldId id="511" r:id="rId69"/>
    <p:sldId id="514" r:id="rId70"/>
    <p:sldId id="519" r:id="rId71"/>
    <p:sldId id="430" r:id="rId72"/>
    <p:sldId id="431" r:id="rId73"/>
    <p:sldId id="520" r:id="rId74"/>
    <p:sldId id="521" r:id="rId75"/>
    <p:sldId id="522" r:id="rId76"/>
    <p:sldId id="523" r:id="rId77"/>
    <p:sldId id="524" r:id="rId78"/>
    <p:sldId id="525" r:id="rId79"/>
    <p:sldId id="432" r:id="rId80"/>
    <p:sldId id="433" r:id="rId81"/>
    <p:sldId id="434" r:id="rId82"/>
    <p:sldId id="435" r:id="rId83"/>
    <p:sldId id="495" r:id="rId84"/>
    <p:sldId id="311" r:id="rId85"/>
    <p:sldId id="436" r:id="rId86"/>
    <p:sldId id="439" r:id="rId87"/>
    <p:sldId id="437" r:id="rId88"/>
    <p:sldId id="438" r:id="rId89"/>
    <p:sldId id="440" r:id="rId90"/>
    <p:sldId id="441" r:id="rId91"/>
    <p:sldId id="442" r:id="rId92"/>
    <p:sldId id="496" r:id="rId93"/>
    <p:sldId id="443" r:id="rId94"/>
    <p:sldId id="444" r:id="rId95"/>
    <p:sldId id="447" r:id="rId96"/>
    <p:sldId id="501" r:id="rId97"/>
    <p:sldId id="448" r:id="rId98"/>
    <p:sldId id="449" r:id="rId99"/>
    <p:sldId id="450" r:id="rId100"/>
    <p:sldId id="451" r:id="rId101"/>
    <p:sldId id="446" r:id="rId102"/>
    <p:sldId id="340" r:id="rId103"/>
    <p:sldId id="342" r:id="rId104"/>
    <p:sldId id="341" r:id="rId105"/>
    <p:sldId id="455" r:id="rId106"/>
    <p:sldId id="343" r:id="rId107"/>
    <p:sldId id="344" r:id="rId108"/>
    <p:sldId id="502" r:id="rId109"/>
    <p:sldId id="475" r:id="rId110"/>
    <p:sldId id="460" r:id="rId111"/>
    <p:sldId id="461" r:id="rId112"/>
    <p:sldId id="462" r:id="rId113"/>
    <p:sldId id="463" r:id="rId114"/>
    <p:sldId id="459" r:id="rId115"/>
    <p:sldId id="466" r:id="rId116"/>
    <p:sldId id="468" r:id="rId117"/>
    <p:sldId id="469" r:id="rId118"/>
    <p:sldId id="472" r:id="rId119"/>
    <p:sldId id="478" r:id="rId120"/>
    <p:sldId id="470" r:id="rId121"/>
    <p:sldId id="471" r:id="rId122"/>
    <p:sldId id="473" r:id="rId123"/>
    <p:sldId id="477" r:id="rId124"/>
    <p:sldId id="479" r:id="rId125"/>
    <p:sldId id="480" r:id="rId126"/>
    <p:sldId id="481" r:id="rId127"/>
    <p:sldId id="482" r:id="rId128"/>
    <p:sldId id="484" r:id="rId129"/>
    <p:sldId id="497" r:id="rId130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32"/>
    </p:embeddedFont>
    <p:embeddedFont>
      <p:font typeface="Lato" panose="020F0502020204030203" pitchFamily="34" charset="77"/>
      <p:regular r:id="rId133"/>
      <p:bold r:id="rId134"/>
      <p:italic r:id="rId135"/>
      <p:boldItalic r:id="rId136"/>
    </p:embeddedFont>
    <p:embeddedFont>
      <p:font typeface="Montserrat" pitchFamily="2" charset="77"/>
      <p:regular r:id="rId137"/>
      <p:bold r:id="rId138"/>
      <p:italic r:id="rId139"/>
      <p:boldItalic r:id="rId1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77"/>
    <p:restoredTop sz="93516"/>
  </p:normalViewPr>
  <p:slideViewPr>
    <p:cSldViewPr snapToGrid="0" snapToObjects="1">
      <p:cViewPr varScale="1">
        <p:scale>
          <a:sx n="147" d="100"/>
          <a:sy n="147" d="100"/>
        </p:scale>
        <p:origin x="192" y="232"/>
      </p:cViewPr>
      <p:guideLst/>
    </p:cSldViewPr>
  </p:slideViewPr>
  <p:outlineViewPr>
    <p:cViewPr>
      <p:scale>
        <a:sx n="33" d="100"/>
        <a:sy n="33" d="100"/>
      </p:scale>
      <p:origin x="0" y="-1989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7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3.fntdata"/><Relationship Id="rId139" Type="http://schemas.openxmlformats.org/officeDocument/2006/relationships/font" Target="fonts/font8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font" Target="fonts/font4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136" Type="http://schemas.openxmlformats.org/officeDocument/2006/relationships/font" Target="fonts/font5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1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2.fntdata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c42f34c8e_1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c42f34c8e_1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4358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Square brackets</a:t>
            </a:r>
          </a:p>
        </p:txBody>
      </p:sp>
    </p:spTree>
    <p:extLst>
      <p:ext uri="{BB962C8B-B14F-4D97-AF65-F5344CB8AC3E}">
        <p14:creationId xmlns:p14="http://schemas.microsoft.com/office/powerpoint/2010/main" val="269550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correct answer is A: 9</a:t>
            </a:r>
          </a:p>
        </p:txBody>
      </p:sp>
    </p:spTree>
    <p:extLst>
      <p:ext uri="{BB962C8B-B14F-4D97-AF65-F5344CB8AC3E}">
        <p14:creationId xmlns:p14="http://schemas.microsoft.com/office/powerpoint/2010/main" val="1776815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f8d98d6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f8d98d6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3092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students type this in and try out other examples</a:t>
            </a:r>
          </a:p>
        </p:txBody>
      </p:sp>
    </p:spTree>
    <p:extLst>
      <p:ext uri="{BB962C8B-B14F-4D97-AF65-F5344CB8AC3E}">
        <p14:creationId xmlns:p14="http://schemas.microsoft.com/office/powerpoint/2010/main" val="141445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students type this in and try out other examples</a:t>
            </a:r>
          </a:p>
        </p:txBody>
      </p:sp>
    </p:spTree>
    <p:extLst>
      <p:ext uri="{BB962C8B-B14F-4D97-AF65-F5344CB8AC3E}">
        <p14:creationId xmlns:p14="http://schemas.microsoft.com/office/powerpoint/2010/main" val="90506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students type this in and try out other examples</a:t>
            </a:r>
          </a:p>
        </p:txBody>
      </p:sp>
    </p:spTree>
    <p:extLst>
      <p:ext uri="{BB962C8B-B14F-4D97-AF65-F5344CB8AC3E}">
        <p14:creationId xmlns:p14="http://schemas.microsoft.com/office/powerpoint/2010/main" val="41457542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f8d98d6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f8d98d6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924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7362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f8d98d6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f8d98d6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d4d1a869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d4d1a869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c42f34c8e_1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c42f34c8e_1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Also, doesn’t  return </a:t>
            </a:r>
            <a:r>
              <a:rPr lang="en-US"/>
              <a:t>anything if the list is empty</a:t>
            </a:r>
          </a:p>
        </p:txBody>
      </p:sp>
    </p:spTree>
    <p:extLst>
      <p:ext uri="{BB962C8B-B14F-4D97-AF65-F5344CB8AC3E}">
        <p14:creationId xmlns:p14="http://schemas.microsoft.com/office/powerpoint/2010/main" val="40863499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functions?</a:t>
            </a:r>
          </a:p>
        </p:txBody>
      </p:sp>
    </p:spTree>
    <p:extLst>
      <p:ext uri="{BB962C8B-B14F-4D97-AF65-F5344CB8AC3E}">
        <p14:creationId xmlns:p14="http://schemas.microsoft.com/office/powerpoint/2010/main" val="16549943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c42f34c8e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c42f34c8e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89106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4c5e16b95c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4c5e16b95c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6555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4c620476f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4c620476f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4c620476f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4c620476f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4c620476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4c620476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4c620476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4c620476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3004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4c620476f8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4c620476f8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4c620476f8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4c620476f8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f8e0c0a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f8e0c0a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52830"/>
                </a:solidFill>
                <a:highlight>
                  <a:srgbClr val="FFFFFF"/>
                </a:highlight>
              </a:rPr>
              <a:t>In Python, function is a group of related statements that perform a specific task.</a:t>
            </a:r>
            <a:r>
              <a:rPr lang="en"/>
              <a:t>Let them play around on the laptops with creating their own functions. Do not forget to mention DOC strings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72644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f8e0c0a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f8e0c0a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52830"/>
                </a:solidFill>
                <a:highlight>
                  <a:srgbClr val="FFFFFF"/>
                </a:highlight>
              </a:rPr>
              <a:t>In Python, function is a group of related statements that perform a specific task.</a:t>
            </a:r>
            <a:r>
              <a:rPr lang="en"/>
              <a:t>Let them play around on the laptops with creating their own functions. Do not forget to mention DOC strings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275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Everybody should do this.  Wait for everybody to be done.  Note that we only put function definitions in the left box and nothing else</a:t>
            </a:r>
          </a:p>
        </p:txBody>
      </p:sp>
    </p:spTree>
    <p:extLst>
      <p:ext uri="{BB962C8B-B14F-4D97-AF65-F5344CB8AC3E}">
        <p14:creationId xmlns:p14="http://schemas.microsoft.com/office/powerpoint/2010/main" val="2724533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this, have them try other invocations of f() and square()</a:t>
            </a:r>
          </a:p>
        </p:txBody>
      </p:sp>
    </p:spTree>
    <p:extLst>
      <p:ext uri="{BB962C8B-B14F-4D97-AF65-F5344CB8AC3E}">
        <p14:creationId xmlns:p14="http://schemas.microsoft.com/office/powerpoint/2010/main" val="3563293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</a:t>
            </a:r>
          </a:p>
        </p:txBody>
      </p:sp>
    </p:spTree>
    <p:extLst>
      <p:ext uri="{BB962C8B-B14F-4D97-AF65-F5344CB8AC3E}">
        <p14:creationId xmlns:p14="http://schemas.microsoft.com/office/powerpoint/2010/main" val="2568799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</a:t>
            </a:r>
          </a:p>
        </p:txBody>
      </p:sp>
    </p:spTree>
    <p:extLst>
      <p:ext uri="{BB962C8B-B14F-4D97-AF65-F5344CB8AC3E}">
        <p14:creationId xmlns:p14="http://schemas.microsoft.com/office/powerpoint/2010/main" val="2161112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Square brackets</a:t>
            </a:r>
          </a:p>
        </p:txBody>
      </p:sp>
    </p:spTree>
    <p:extLst>
      <p:ext uri="{BB962C8B-B14F-4D97-AF65-F5344CB8AC3E}">
        <p14:creationId xmlns:p14="http://schemas.microsoft.com/office/powerpoint/2010/main" val="111073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66901" y="207700"/>
            <a:ext cx="7038900" cy="6964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sv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>
            <a:spLocks noGrp="1"/>
          </p:cNvSpPr>
          <p:nvPr>
            <p:ph type="ctrTitle"/>
          </p:nvPr>
        </p:nvSpPr>
        <p:spPr>
          <a:xfrm>
            <a:off x="2929675" y="1546750"/>
            <a:ext cx="6319200" cy="25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instructors</a:t>
            </a:r>
            <a:endParaRPr dirty="0"/>
          </a:p>
        </p:txBody>
      </p:sp>
      <p:sp>
        <p:nvSpPr>
          <p:cNvPr id="228" name="Google Shape;228;p27"/>
          <p:cNvSpPr txBox="1">
            <a:spLocks noGrp="1"/>
          </p:cNvSpPr>
          <p:nvPr>
            <p:ph type="subTitle" idx="1"/>
          </p:nvPr>
        </p:nvSpPr>
        <p:spPr>
          <a:xfrm>
            <a:off x="1272425" y="4311100"/>
            <a:ext cx="4552200" cy="50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Montserrat"/>
                <a:ea typeface="Montserrat"/>
                <a:cs typeface="Montserrat"/>
                <a:sym typeface="Montserrat"/>
              </a:rPr>
              <a:t>Code Afrique Team</a:t>
            </a: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37711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9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Functions in Python</a:t>
            </a:r>
            <a:endParaRPr dirty="0"/>
          </a:p>
        </p:txBody>
      </p:sp>
      <p:sp>
        <p:nvSpPr>
          <p:cNvPr id="664" name="Google Shape;664;p92"/>
          <p:cNvSpPr txBox="1">
            <a:spLocks noGrp="1"/>
          </p:cNvSpPr>
          <p:nvPr>
            <p:ph type="body" idx="1"/>
          </p:nvPr>
        </p:nvSpPr>
        <p:spPr>
          <a:xfrm>
            <a:off x="1244575" y="13664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ourier" pitchFamily="2" charset="0"/>
                <a:ea typeface="Montserrat"/>
                <a:cs typeface="Montserrat"/>
                <a:sym typeface="Montserrat"/>
              </a:rPr>
              <a:t>def f(x):</a:t>
            </a:r>
            <a:endParaRPr sz="1800" dirty="0">
              <a:latin typeface="Courier" pitchFamily="2" charset="0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latin typeface="Courier" pitchFamily="2" charset="0"/>
                <a:ea typeface="Montserrat"/>
                <a:cs typeface="Montserrat"/>
                <a:sym typeface="Montserrat"/>
              </a:rPr>
              <a:t>     return 3 * x + 4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" sz="800" dirty="0">
              <a:latin typeface="Courier" pitchFamily="2" charset="0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dirty="0">
                <a:latin typeface="Courier" pitchFamily="2" charset="0"/>
                <a:ea typeface="Montserrat"/>
                <a:cs typeface="Montserrat"/>
                <a:sym typeface="Montserrat"/>
              </a:rPr>
              <a:t>def square(x):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dirty="0">
                <a:latin typeface="Courier" pitchFamily="2" charset="0"/>
                <a:ea typeface="Montserrat"/>
                <a:cs typeface="Montserrat"/>
                <a:sym typeface="Montserrat"/>
              </a:rPr>
              <a:t>     return x * x</a:t>
            </a:r>
            <a:endParaRPr lang="en" sz="1800" dirty="0"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665" name="Google Shape;665;p92"/>
          <p:cNvSpPr txBox="1"/>
          <p:nvPr/>
        </p:nvSpPr>
        <p:spPr>
          <a:xfrm>
            <a:off x="5128448" y="1407436"/>
            <a:ext cx="2863001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Function “header”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66" name="Google Shape;666;p92"/>
          <p:cNvCxnSpPr>
            <a:cxnSpLocks/>
          </p:cNvCxnSpPr>
          <p:nvPr/>
        </p:nvCxnSpPr>
        <p:spPr>
          <a:xfrm flipH="1">
            <a:off x="2655549" y="1627012"/>
            <a:ext cx="24729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9" name="Google Shape;669;p92"/>
          <p:cNvCxnSpPr/>
          <p:nvPr/>
        </p:nvCxnSpPr>
        <p:spPr>
          <a:xfrm rot="10800000">
            <a:off x="4816950" y="2155115"/>
            <a:ext cx="13929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0" name="Google Shape;670;p92"/>
          <p:cNvSpPr txBox="1"/>
          <p:nvPr/>
        </p:nvSpPr>
        <p:spPr>
          <a:xfrm>
            <a:off x="6319850" y="1925364"/>
            <a:ext cx="16716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“Body”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665;p92">
            <a:extLst>
              <a:ext uri="{FF2B5EF4-FFF2-40B4-BE49-F238E27FC236}">
                <a16:creationId xmlns:a16="http://schemas.microsoft.com/office/drawing/2014/main" id="{249413B7-ABBB-6243-AC41-79BD30E9BCEF}"/>
              </a:ext>
            </a:extLst>
          </p:cNvPr>
          <p:cNvSpPr txBox="1"/>
          <p:nvPr/>
        </p:nvSpPr>
        <p:spPr>
          <a:xfrm>
            <a:off x="5128448" y="2806468"/>
            <a:ext cx="3207951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Another function header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" name="Google Shape;666;p92">
            <a:extLst>
              <a:ext uri="{FF2B5EF4-FFF2-40B4-BE49-F238E27FC236}">
                <a16:creationId xmlns:a16="http://schemas.microsoft.com/office/drawing/2014/main" id="{3E87AC84-A3E8-F349-8622-3668D5D416DD}"/>
              </a:ext>
            </a:extLst>
          </p:cNvPr>
          <p:cNvCxnSpPr>
            <a:cxnSpLocks/>
          </p:cNvCxnSpPr>
          <p:nvPr/>
        </p:nvCxnSpPr>
        <p:spPr>
          <a:xfrm flipH="1">
            <a:off x="3401568" y="3026044"/>
            <a:ext cx="172688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669;p92">
            <a:extLst>
              <a:ext uri="{FF2B5EF4-FFF2-40B4-BE49-F238E27FC236}">
                <a16:creationId xmlns:a16="http://schemas.microsoft.com/office/drawing/2014/main" id="{446F979B-2879-6E40-9515-BA648468A54E}"/>
              </a:ext>
            </a:extLst>
          </p:cNvPr>
          <p:cNvCxnSpPr>
            <a:cxnSpLocks/>
          </p:cNvCxnSpPr>
          <p:nvPr/>
        </p:nvCxnSpPr>
        <p:spPr>
          <a:xfrm flipH="1" flipV="1">
            <a:off x="4816950" y="3554147"/>
            <a:ext cx="13929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670;p92">
            <a:extLst>
              <a:ext uri="{FF2B5EF4-FFF2-40B4-BE49-F238E27FC236}">
                <a16:creationId xmlns:a16="http://schemas.microsoft.com/office/drawing/2014/main" id="{2A84D4C1-B4C3-1D43-AE9C-17A1B652AD7D}"/>
              </a:ext>
            </a:extLst>
          </p:cNvPr>
          <p:cNvSpPr txBox="1"/>
          <p:nvPr/>
        </p:nvSpPr>
        <p:spPr>
          <a:xfrm>
            <a:off x="6319850" y="3324396"/>
            <a:ext cx="209263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Another body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Callout 11">
                <a:extLst>
                  <a:ext uri="{FF2B5EF4-FFF2-40B4-BE49-F238E27FC236}">
                    <a16:creationId xmlns:a16="http://schemas.microsoft.com/office/drawing/2014/main" id="{B7189D9A-3258-7840-9D8C-D470B1A9EC66}"/>
                  </a:ext>
                </a:extLst>
              </p:cNvPr>
              <p:cNvSpPr/>
              <p:nvPr/>
            </p:nvSpPr>
            <p:spPr>
              <a:xfrm>
                <a:off x="1740982" y="532049"/>
                <a:ext cx="2151017" cy="612648"/>
              </a:xfrm>
              <a:prstGeom prst="wedgeEllipseCallout">
                <a:avLst>
                  <a:gd name="adj1" fmla="val -27582"/>
                  <a:gd name="adj2" fmla="val 110154"/>
                </a:avLst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ysClr val="windowText" lastClr="000000"/>
                    </a:solidFill>
                  </a:rPr>
                  <a:t> is the “input parameter</a:t>
                </a:r>
              </a:p>
            </p:txBody>
          </p:sp>
        </mc:Choice>
        <mc:Fallback xmlns="">
          <p:sp>
            <p:nvSpPr>
              <p:cNvPr id="12" name="Oval Callout 11">
                <a:extLst>
                  <a:ext uri="{FF2B5EF4-FFF2-40B4-BE49-F238E27FC236}">
                    <a16:creationId xmlns:a16="http://schemas.microsoft.com/office/drawing/2014/main" id="{B7189D9A-3258-7840-9D8C-D470B1A9EC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982" y="532049"/>
                <a:ext cx="2151017" cy="612648"/>
              </a:xfrm>
              <a:prstGeom prst="wedgeEllipseCallout">
                <a:avLst>
                  <a:gd name="adj1" fmla="val -27582"/>
                  <a:gd name="adj2" fmla="val 110154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061716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60324-F542-CB41-88B0-623FBBCA0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thing in Python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9E5C2B-2B2C-3B4B-9C62-BD01D6F75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84" y="1501527"/>
            <a:ext cx="7643602" cy="3344762"/>
          </a:xfrm>
          <a:prstGeom prst="rect">
            <a:avLst/>
          </a:prstGeom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FB96A538-6A6E-844B-A7E7-679E322D2D0C}"/>
              </a:ext>
            </a:extLst>
          </p:cNvPr>
          <p:cNvSpPr/>
          <p:nvPr/>
        </p:nvSpPr>
        <p:spPr>
          <a:xfrm>
            <a:off x="5253486" y="1243717"/>
            <a:ext cx="2743200" cy="787309"/>
          </a:xfrm>
          <a:prstGeom prst="wedgeEllipseCallout">
            <a:avLst>
              <a:gd name="adj1" fmla="val -72830"/>
              <a:gd name="adj2" fmla="val 13945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Floating point division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5A5598B1-C100-3A4B-BC90-66190CB136A7}"/>
              </a:ext>
            </a:extLst>
          </p:cNvPr>
          <p:cNvSpPr/>
          <p:nvPr/>
        </p:nvSpPr>
        <p:spPr>
          <a:xfrm>
            <a:off x="5845833" y="2094857"/>
            <a:ext cx="2743200" cy="787309"/>
          </a:xfrm>
          <a:prstGeom prst="wedgeEllipseCallout">
            <a:avLst>
              <a:gd name="adj1" fmla="val -89811"/>
              <a:gd name="adj2" fmla="val 117544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Integer division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9EE77CF6-08F1-704A-82D7-505907DA340F}"/>
              </a:ext>
            </a:extLst>
          </p:cNvPr>
          <p:cNvSpPr/>
          <p:nvPr/>
        </p:nvSpPr>
        <p:spPr>
          <a:xfrm>
            <a:off x="5486400" y="3221757"/>
            <a:ext cx="3304516" cy="787309"/>
          </a:xfrm>
          <a:prstGeom prst="wedgeEllipseCallout">
            <a:avLst>
              <a:gd name="adj1" fmla="val -77882"/>
              <a:gd name="adj2" fmla="val 5070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Integer remainder (modulo)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You say “9 modulo 4”</a:t>
            </a:r>
          </a:p>
        </p:txBody>
      </p:sp>
    </p:spTree>
    <p:extLst>
      <p:ext uri="{BB962C8B-B14F-4D97-AF65-F5344CB8AC3E}">
        <p14:creationId xmlns:p14="http://schemas.microsoft.com/office/powerpoint/2010/main" val="337215096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96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Approaching Coding Questions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488162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97"/>
          <p:cNvSpPr txBox="1">
            <a:spLocks noGrp="1"/>
          </p:cNvSpPr>
          <p:nvPr>
            <p:ph type="title"/>
          </p:nvPr>
        </p:nvSpPr>
        <p:spPr>
          <a:xfrm>
            <a:off x="1124970" y="393750"/>
            <a:ext cx="777749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A 3-Step Approach To Coding Problems</a:t>
            </a:r>
            <a:endParaRPr sz="3000" dirty="0"/>
          </a:p>
        </p:txBody>
      </p:sp>
      <p:sp>
        <p:nvSpPr>
          <p:cNvPr id="705" name="Google Shape;705;p97"/>
          <p:cNvSpPr txBox="1">
            <a:spLocks noGrp="1"/>
          </p:cNvSpPr>
          <p:nvPr>
            <p:ph type="body" idx="1"/>
          </p:nvPr>
        </p:nvSpPr>
        <p:spPr>
          <a:xfrm>
            <a:off x="1124970" y="1213867"/>
            <a:ext cx="760496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000" dirty="0"/>
              <a:t>Read the question carefully. Understand what information you have available to you and what the question wants you to do.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000" dirty="0"/>
              <a:t>Try to write out an algorithm or solution to the problem in “English” or “pseudocode”.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000" dirty="0"/>
              <a:t>Translate your English solution to code</a:t>
            </a:r>
            <a:endParaRPr sz="1800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9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717" name="Google Shape;717;p99"/>
          <p:cNvSpPr txBox="1">
            <a:spLocks noGrp="1"/>
          </p:cNvSpPr>
          <p:nvPr>
            <p:ph type="body" idx="1"/>
          </p:nvPr>
        </p:nvSpPr>
        <p:spPr>
          <a:xfrm>
            <a:off x="483079" y="1567550"/>
            <a:ext cx="856603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sz="2800" dirty="0"/>
              <a:t>Q: Write a function </a:t>
            </a:r>
            <a:r>
              <a:rPr lang="e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oddOrEven</a:t>
            </a:r>
            <a:r>
              <a:rPr lang="e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  <a:r>
              <a:rPr lang="en" sz="2800" dirty="0"/>
              <a:t> that returns </a:t>
            </a:r>
            <a:r>
              <a:rPr lang="e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“even” </a:t>
            </a:r>
            <a:r>
              <a:rPr lang="en" sz="2800" dirty="0"/>
              <a:t>if </a:t>
            </a:r>
            <a:r>
              <a:rPr lang="e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" sz="2800" dirty="0"/>
              <a:t> is even and </a:t>
            </a:r>
            <a:r>
              <a:rPr lang="e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“odd” </a:t>
            </a:r>
            <a:r>
              <a:rPr lang="en" sz="2800" dirty="0"/>
              <a:t>if not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1:  Read the question </a:t>
            </a:r>
            <a:r>
              <a:rPr lang="en" i="1" dirty="0"/>
              <a:t>carefully</a:t>
            </a:r>
            <a:r>
              <a:rPr lang="en" dirty="0"/>
              <a:t> </a:t>
            </a:r>
            <a:endParaRPr dirty="0"/>
          </a:p>
        </p:txBody>
      </p:sp>
      <p:sp>
        <p:nvSpPr>
          <p:cNvPr id="711" name="Google Shape;711;p98"/>
          <p:cNvSpPr txBox="1">
            <a:spLocks noGrp="1"/>
          </p:cNvSpPr>
          <p:nvPr>
            <p:ph type="body" idx="1"/>
          </p:nvPr>
        </p:nvSpPr>
        <p:spPr>
          <a:xfrm>
            <a:off x="1433964" y="1116150"/>
            <a:ext cx="7038900" cy="37393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Q: </a:t>
            </a:r>
            <a:r>
              <a:rPr lang="en" sz="2000" b="1" u="sng" dirty="0"/>
              <a:t>Write a function </a:t>
            </a:r>
            <a:r>
              <a:rPr lang="en" sz="2000" b="1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oddOrEven</a:t>
            </a:r>
            <a:r>
              <a:rPr lang="en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  <a:r>
              <a:rPr lang="en" sz="2000" b="1" u="sng" dirty="0"/>
              <a:t> that returns </a:t>
            </a:r>
            <a:r>
              <a:rPr lang="en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“even” </a:t>
            </a:r>
            <a:r>
              <a:rPr lang="en" sz="2000" b="1" u="sng" dirty="0"/>
              <a:t>if </a:t>
            </a:r>
            <a:r>
              <a:rPr lang="en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" sz="2000" b="1" u="sng" dirty="0"/>
              <a:t> is even and </a:t>
            </a:r>
            <a:r>
              <a:rPr lang="en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“odd” </a:t>
            </a:r>
            <a:r>
              <a:rPr lang="en" sz="2000" b="1" u="sng" dirty="0"/>
              <a:t>if not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dirty="0"/>
              <a:t>After reading the question, we see that we have one integer number as our only input.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dirty="0"/>
              <a:t>Since our function only has one input, our function header will look something like:</a:t>
            </a:r>
            <a:endParaRPr sz="20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" sz="24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oddOrEven</a:t>
            </a:r>
            <a:r>
              <a:rPr lang="en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(x):</a:t>
            </a:r>
            <a:endParaRPr sz="20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2:  Design a solution in “English”</a:t>
            </a:r>
            <a:endParaRPr dirty="0"/>
          </a:p>
        </p:txBody>
      </p:sp>
      <p:sp>
        <p:nvSpPr>
          <p:cNvPr id="711" name="Google Shape;711;p98"/>
          <p:cNvSpPr txBox="1">
            <a:spLocks noGrp="1"/>
          </p:cNvSpPr>
          <p:nvPr>
            <p:ph type="body" idx="1"/>
          </p:nvPr>
        </p:nvSpPr>
        <p:spPr>
          <a:xfrm>
            <a:off x="1170432" y="1116150"/>
            <a:ext cx="7787064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Q: Write a function </a:t>
            </a:r>
            <a:r>
              <a:rPr lang="e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oddOrEven</a:t>
            </a:r>
            <a:r>
              <a:rPr lang="e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  <a:r>
              <a:rPr lang="en" sz="2000" b="1" dirty="0"/>
              <a:t> that returns </a:t>
            </a:r>
            <a:r>
              <a:rPr lang="e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“even” </a:t>
            </a:r>
            <a:r>
              <a:rPr lang="en" sz="2000" b="1" dirty="0"/>
              <a:t>if </a:t>
            </a:r>
            <a:r>
              <a:rPr lang="e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" sz="2000" b="1" dirty="0"/>
              <a:t> is even and </a:t>
            </a:r>
            <a:r>
              <a:rPr lang="e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“odd” </a:t>
            </a:r>
            <a:r>
              <a:rPr lang="en" sz="2000" b="1" dirty="0"/>
              <a:t>if not</a:t>
            </a:r>
          </a:p>
          <a:p>
            <a:pPr lvl="0" indent="-342900">
              <a:spcBef>
                <a:spcPts val="1600"/>
              </a:spcBef>
              <a:buClr>
                <a:srgbClr val="FF9900"/>
              </a:buClr>
              <a:buSzPts val="1800"/>
              <a:buChar char="-"/>
            </a:pPr>
            <a:r>
              <a:rPr lang="en-US" sz="2000" dirty="0">
                <a:solidFill>
                  <a:srgbClr val="FFFF00"/>
                </a:solidFill>
              </a:rPr>
              <a:t>If the input parameter is divisible by 2, then we know it is even </a:t>
            </a:r>
          </a:p>
          <a:p>
            <a:pPr lvl="0" indent="-342900">
              <a:buClr>
                <a:srgbClr val="FF9900"/>
              </a:buClr>
              <a:buSzPts val="1800"/>
              <a:buChar char="-"/>
            </a:pPr>
            <a:r>
              <a:rPr lang="en-US" sz="2000" dirty="0">
                <a:solidFill>
                  <a:srgbClr val="FFFF00"/>
                </a:solidFill>
              </a:rPr>
              <a:t>Otherwise, it must be odd</a:t>
            </a:r>
          </a:p>
          <a:p>
            <a:pPr lvl="0" indent="-342900">
              <a:buClr>
                <a:srgbClr val="FF9900"/>
              </a:buClr>
              <a:buSzPts val="1800"/>
              <a:buChar char="-"/>
            </a:pPr>
            <a:endParaRPr lang="en-US" sz="2000" dirty="0">
              <a:solidFill>
                <a:srgbClr val="FFFF00"/>
              </a:solidFill>
            </a:endParaRPr>
          </a:p>
          <a:p>
            <a:pPr marL="114300" lvl="0" indent="0">
              <a:buClr>
                <a:srgbClr val="FF9900"/>
              </a:buClr>
              <a:buSzPts val="1800"/>
              <a:buNone/>
            </a:pPr>
            <a:r>
              <a:rPr lang="en-US" sz="2000" dirty="0">
                <a:solidFill>
                  <a:srgbClr val="FFFF00"/>
                </a:solidFill>
              </a:rPr>
              <a:t>We also know that we can check if something is divisible with the modulo operator, </a:t>
            </a:r>
            <a:r>
              <a:rPr lang="en-US" sz="2000" b="1" dirty="0">
                <a:solidFill>
                  <a:srgbClr val="FFFF00"/>
                </a:solidFill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1402062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0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3: translate English into code</a:t>
            </a:r>
            <a:endParaRPr dirty="0"/>
          </a:p>
        </p:txBody>
      </p:sp>
      <p:sp>
        <p:nvSpPr>
          <p:cNvPr id="723" name="Google Shape;723;p100"/>
          <p:cNvSpPr txBox="1">
            <a:spLocks noGrp="1"/>
          </p:cNvSpPr>
          <p:nvPr>
            <p:ph type="body" idx="1"/>
          </p:nvPr>
        </p:nvSpPr>
        <p:spPr>
          <a:xfrm>
            <a:off x="483684" y="1216626"/>
            <a:ext cx="7038900" cy="32718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00"/>
                </a:solidFill>
              </a:rPr>
              <a:t>If the input parameter is divisible by 2, then it is even</a:t>
            </a:r>
            <a:endParaRPr sz="1800" dirty="0"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if num % 2 == 0:</a:t>
            </a:r>
            <a:endParaRPr sz="18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return “even”</a:t>
            </a:r>
            <a:endParaRPr sz="18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00"/>
                </a:solidFill>
              </a:rPr>
              <a:t>Otherwise, it must be odd</a:t>
            </a:r>
            <a:endParaRPr sz="1800" dirty="0"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</a:rPr>
              <a:t>	</a:t>
            </a:r>
            <a:r>
              <a:rPr lang="en" sz="1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else:</a:t>
            </a:r>
            <a:endParaRPr sz="18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return “odd”</a:t>
            </a:r>
            <a:endParaRPr sz="18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1830D-BF5C-8B40-A444-FC26CE6934D9}"/>
              </a:ext>
            </a:extLst>
          </p:cNvPr>
          <p:cNvSpPr txBox="1"/>
          <p:nvPr/>
        </p:nvSpPr>
        <p:spPr>
          <a:xfrm>
            <a:off x="4919472" y="1979933"/>
            <a:ext cx="3923724" cy="14465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is used to check if two values are the same</a:t>
            </a:r>
          </a:p>
          <a:p>
            <a:pPr algn="ctr"/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(do not confuse with </a:t>
            </a:r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=</a:t>
            </a: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, which is used to assign a value to a variable!)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156C49-8F6B-7949-AB99-C3A33BCD2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856" y="1270986"/>
            <a:ext cx="7248144" cy="2742214"/>
          </a:xfrm>
          <a:prstGeom prst="rect">
            <a:avLst/>
          </a:prstGeom>
        </p:spPr>
      </p:pic>
      <p:sp>
        <p:nvSpPr>
          <p:cNvPr id="728" name="Google Shape;728;p10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Finally, test it out</a:t>
            </a:r>
            <a:endParaRPr dirty="0"/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0D6A63EE-0D1B-E94D-9F65-CC980D2BF120}"/>
              </a:ext>
            </a:extLst>
          </p:cNvPr>
          <p:cNvSpPr/>
          <p:nvPr/>
        </p:nvSpPr>
        <p:spPr>
          <a:xfrm>
            <a:off x="6331788" y="753060"/>
            <a:ext cx="2743200" cy="787309"/>
          </a:xfrm>
          <a:prstGeom prst="wedgeEllipseCallout">
            <a:avLst>
              <a:gd name="adj1" fmla="val -28617"/>
              <a:gd name="adj2" fmla="val 136324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Test carefully!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95095-C5F7-B342-A906-2168F660C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1DF7C-62CD-EA41-8EE4-2F1E07850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1792" y="904126"/>
            <a:ext cx="7693269" cy="3659082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Write a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(n)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 that returns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“yes”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if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 is prime and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“no”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otherwise</a:t>
            </a:r>
          </a:p>
          <a:p>
            <a:pPr marL="146050" indent="0">
              <a:buNone/>
            </a:pPr>
            <a:endParaRPr lang="en-US" sz="2400" dirty="0">
              <a:latin typeface="+mn-lt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2400" dirty="0">
                <a:latin typeface="+mn-lt"/>
                <a:cs typeface="Courier New" panose="02070309020205020404" pitchFamily="49" charset="0"/>
              </a:rPr>
              <a:t>In English: </a:t>
            </a:r>
            <a:r>
              <a:rPr lang="en-US" sz="24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a number </a:t>
            </a:r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24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 is prime if it can only be divided by 1 and itself </a:t>
            </a:r>
          </a:p>
          <a:p>
            <a:pPr marL="146050" indent="0">
              <a:buNone/>
            </a:pPr>
            <a:r>
              <a:rPr lang="en-US" sz="24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	</a:t>
            </a:r>
            <a:r>
              <a:rPr lang="en-US" sz="18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(1 is an exception: it is not considered prime)</a:t>
            </a:r>
          </a:p>
          <a:p>
            <a:pPr marL="146050" indent="0">
              <a:buNone/>
            </a:pPr>
            <a:r>
              <a:rPr lang="en-US" sz="2400" dirty="0">
                <a:solidFill>
                  <a:srgbClr val="FFFF00"/>
                </a:solidFill>
                <a:cs typeface="Courier New" panose="02070309020205020404" pitchFamily="49" charset="0"/>
              </a:rPr>
              <a:t>So, try to divide </a:t>
            </a:r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2400" dirty="0">
                <a:solidFill>
                  <a:srgbClr val="FFFF00"/>
                </a:solidFill>
                <a:cs typeface="Courier New" panose="02070309020205020404" pitchFamily="49" charset="0"/>
              </a:rPr>
              <a:t> by all numbers between </a:t>
            </a:r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dirty="0">
                <a:solidFill>
                  <a:srgbClr val="FFFF00"/>
                </a:solidFill>
                <a:cs typeface="Courier New" panose="02070309020205020404" pitchFamily="49" charset="0"/>
              </a:rPr>
              <a:t> and </a:t>
            </a:r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n-1</a:t>
            </a:r>
            <a:r>
              <a:rPr lang="en-US" sz="2400" dirty="0">
                <a:solidFill>
                  <a:srgbClr val="FFFF00"/>
                </a:solidFill>
                <a:cs typeface="Courier New" panose="02070309020205020404" pitchFamily="49" charset="0"/>
              </a:rPr>
              <a:t> and make sure there is always a non-zero remainder </a:t>
            </a:r>
            <a:endParaRPr lang="en-US" sz="24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46D6F5A-7C1F-514A-8B7E-392650E95E36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0338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DED784-C92C-2A41-B7CD-14A78612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primer on conversion</a:t>
            </a:r>
          </a:p>
        </p:txBody>
      </p:sp>
    </p:spTree>
    <p:extLst>
      <p:ext uri="{BB962C8B-B14F-4D97-AF65-F5344CB8AC3E}">
        <p14:creationId xmlns:p14="http://schemas.microsoft.com/office/powerpoint/2010/main" val="779150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05A07-68C3-6047-8DC7-878639757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395" y="948312"/>
            <a:ext cx="6922507" cy="402438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4CB8AD4-09BD-204F-B66D-88A4B61FCBF3}"/>
              </a:ext>
            </a:extLst>
          </p:cNvPr>
          <p:cNvSpPr/>
          <p:nvPr/>
        </p:nvSpPr>
        <p:spPr>
          <a:xfrm>
            <a:off x="4253501" y="502957"/>
            <a:ext cx="3102796" cy="612648"/>
          </a:xfrm>
          <a:prstGeom prst="wedgeRoundRectCallout">
            <a:avLst>
              <a:gd name="adj1" fmla="val -78309"/>
              <a:gd name="adj2" fmla="val 1377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1: Enter functions in this box</a:t>
            </a:r>
          </a:p>
        </p:txBody>
      </p:sp>
      <p:sp>
        <p:nvSpPr>
          <p:cNvPr id="6" name="Action Button: Forward or Next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59AFF628-9E3A-CB4D-BED2-791F16A8840F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00061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BC8B5-6401-FD48-BE6F-38A75A789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and Numbers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E3F09-BCA2-E14E-86B7-D1D75DD61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7885" y="904126"/>
            <a:ext cx="7038900" cy="2911200"/>
          </a:xfrm>
        </p:spPr>
        <p:txBody>
          <a:bodyPr/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3 + 4 == 7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“three” + “four” == “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threefour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r>
              <a:rPr lang="en-US" sz="2400" dirty="0"/>
              <a:t>What is </a:t>
            </a:r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”three” + 4</a:t>
            </a:r>
            <a:r>
              <a:rPr lang="en-US" sz="2400" dirty="0"/>
              <a:t>???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E29EBB-3270-F34F-905F-F704120D38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6" b="40276"/>
          <a:stretch/>
        </p:blipFill>
        <p:spPr>
          <a:xfrm>
            <a:off x="1076401" y="2465507"/>
            <a:ext cx="7419899" cy="186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808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BC8B5-6401-FD48-BE6F-38A75A789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and Numbers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E3F09-BCA2-E14E-86B7-D1D75DD61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7885" y="904126"/>
            <a:ext cx="7038900" cy="2911200"/>
          </a:xfrm>
        </p:spPr>
        <p:txBody>
          <a:bodyPr/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3 + 4 == 7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“three” + “four” == “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threefour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r>
              <a:rPr lang="en-US" sz="2400" dirty="0"/>
              <a:t>What is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”three” + 4</a:t>
            </a:r>
            <a:r>
              <a:rPr lang="en-US" sz="2400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642EEC-50B9-8843-A570-7C86AC1FB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01" y="904126"/>
            <a:ext cx="7487728" cy="312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8331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5692C-48A8-F448-B09D-4253C820E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integers to strings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24820-CB35-A54B-8FC6-96E6BFA89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1032712"/>
            <a:ext cx="7038900" cy="2911200"/>
          </a:xfrm>
        </p:spPr>
        <p:txBody>
          <a:bodyPr/>
          <a:lstStyle/>
          <a:p>
            <a:r>
              <a:rPr lang="en-US" sz="2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(4)</a:t>
            </a:r>
            <a:r>
              <a:rPr lang="en-US" sz="2800" dirty="0">
                <a:latin typeface="+mj-lt"/>
                <a:cs typeface="Courier New" panose="02070309020205020404" pitchFamily="49" charset="0"/>
              </a:rPr>
              <a:t> is the string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“4”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92FFDE-5AE9-C240-95C3-B713A5A84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09375"/>
            <a:ext cx="8039819" cy="17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3490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53FDFE-FFA0-BA48-A53B-E8ED76B21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7157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492946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Python functions can “print” (output) and read from the keyboard or even files (input)</a:t>
            </a:r>
          </a:p>
          <a:p>
            <a:pPr marL="146050" indent="0">
              <a:buNone/>
            </a:pPr>
            <a:endParaRPr lang="en-US" sz="1800" dirty="0"/>
          </a:p>
          <a:p>
            <a:pPr marL="146050" indent="0">
              <a:buNone/>
            </a:pPr>
            <a:r>
              <a:rPr lang="en-US" sz="2400" dirty="0"/>
              <a:t>Write a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/>
              <a:t>that asks for the name of an item and prints the item and how many instances of the item are in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1800" dirty="0"/>
              <a:t>	Note: the item is </a:t>
            </a:r>
            <a:r>
              <a:rPr lang="en-US" sz="1800" i="1" dirty="0"/>
              <a:t>not</a:t>
            </a:r>
            <a:r>
              <a:rPr lang="en-US" sz="1800" dirty="0"/>
              <a:t> an input parameter to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lang="en-US" sz="1800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80306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156C7E-9809-4F4A-A009-C76BE61D4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392" y="1126094"/>
            <a:ext cx="7504981" cy="292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4881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89A02C1-47CA-B849-9454-05F077CDE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67" y="1107467"/>
            <a:ext cx="7504981" cy="29285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</p:spTree>
    <p:extLst>
      <p:ext uri="{BB962C8B-B14F-4D97-AF65-F5344CB8AC3E}">
        <p14:creationId xmlns:p14="http://schemas.microsoft.com/office/powerpoint/2010/main" val="193969158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AB51240-8B57-3147-8FB8-EBE3832AB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67" y="1107467"/>
            <a:ext cx="7504981" cy="29285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</p:spTree>
    <p:extLst>
      <p:ext uri="{BB962C8B-B14F-4D97-AF65-F5344CB8AC3E}">
        <p14:creationId xmlns:p14="http://schemas.microsoft.com/office/powerpoint/2010/main" val="287754500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AB51240-8B57-3147-8FB8-EBE3832AB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67" y="1107467"/>
            <a:ext cx="7504981" cy="29285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0AA196AE-2100-7146-A2D7-18DB29EEE944}"/>
              </a:ext>
            </a:extLst>
          </p:cNvPr>
          <p:cNvSpPr/>
          <p:nvPr/>
        </p:nvSpPr>
        <p:spPr>
          <a:xfrm>
            <a:off x="2009583" y="4099046"/>
            <a:ext cx="2200108" cy="787309"/>
          </a:xfrm>
          <a:prstGeom prst="wedgeEllipseCallout">
            <a:avLst>
              <a:gd name="adj1" fmla="val 41273"/>
              <a:gd name="adj2" fmla="val -9392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Note integer to string conversion</a:t>
            </a:r>
          </a:p>
        </p:txBody>
      </p:sp>
    </p:spTree>
    <p:extLst>
      <p:ext uri="{BB962C8B-B14F-4D97-AF65-F5344CB8AC3E}">
        <p14:creationId xmlns:p14="http://schemas.microsoft.com/office/powerpoint/2010/main" val="15178547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AB51240-8B57-3147-8FB8-EBE3832AB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67" y="1107467"/>
            <a:ext cx="7504981" cy="29285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0AA196AE-2100-7146-A2D7-18DB29EEE944}"/>
              </a:ext>
            </a:extLst>
          </p:cNvPr>
          <p:cNvSpPr/>
          <p:nvPr/>
        </p:nvSpPr>
        <p:spPr>
          <a:xfrm>
            <a:off x="3225908" y="4099046"/>
            <a:ext cx="2200108" cy="787309"/>
          </a:xfrm>
          <a:prstGeom prst="wedgeEllipseCallout">
            <a:avLst>
              <a:gd name="adj1" fmla="val -53221"/>
              <a:gd name="adj2" fmla="val -8954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 return statement</a:t>
            </a:r>
          </a:p>
        </p:txBody>
      </p:sp>
    </p:spTree>
    <p:extLst>
      <p:ext uri="{BB962C8B-B14F-4D97-AF65-F5344CB8AC3E}">
        <p14:creationId xmlns:p14="http://schemas.microsoft.com/office/powerpoint/2010/main" val="401032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05A07-68C3-6047-8DC7-878639757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395" y="948312"/>
            <a:ext cx="6922507" cy="402438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4CB8AD4-09BD-204F-B66D-88A4B61FCBF3}"/>
              </a:ext>
            </a:extLst>
          </p:cNvPr>
          <p:cNvSpPr/>
          <p:nvPr/>
        </p:nvSpPr>
        <p:spPr>
          <a:xfrm>
            <a:off x="3483558" y="163514"/>
            <a:ext cx="4393541" cy="612648"/>
          </a:xfrm>
          <a:prstGeom prst="wedgeRoundRectCallout">
            <a:avLst>
              <a:gd name="adj1" fmla="val -66274"/>
              <a:gd name="adj2" fmla="val 926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2: Click on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green</a:t>
            </a:r>
            <a:r>
              <a:rPr lang="en-US" dirty="0"/>
              <a:t> triangle </a:t>
            </a:r>
            <a:r>
              <a:rPr lang="en-US" dirty="0">
                <a:solidFill>
                  <a:schemeClr val="accent2"/>
                </a:solidFill>
              </a:rPr>
              <a:t>(don’t forget)  </a:t>
            </a:r>
          </a:p>
        </p:txBody>
      </p:sp>
      <p:sp>
        <p:nvSpPr>
          <p:cNvPr id="6" name="Action Button: Forward or Next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CA54DC7-F9B4-FF41-AC60-BA3AD1233E48}"/>
              </a:ext>
            </a:extLst>
          </p:cNvPr>
          <p:cNvSpPr/>
          <p:nvPr/>
        </p:nvSpPr>
        <p:spPr>
          <a:xfrm>
            <a:off x="8659368" y="27432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97410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497D35-010B-DA49-A347-BCCB62797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1083904"/>
            <a:ext cx="7625751" cy="297569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id="{99926F14-0BA5-3F42-97FC-ED21556119C0}"/>
              </a:ext>
            </a:extLst>
          </p:cNvPr>
          <p:cNvSpPr/>
          <p:nvPr/>
        </p:nvSpPr>
        <p:spPr>
          <a:xfrm>
            <a:off x="5558193" y="994150"/>
            <a:ext cx="2907474" cy="787309"/>
          </a:xfrm>
          <a:prstGeom prst="wedgeEllipseCallout">
            <a:avLst>
              <a:gd name="adj1" fmla="val -19605"/>
              <a:gd name="adj2" fmla="val 8576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Call function here</a:t>
            </a:r>
          </a:p>
        </p:txBody>
      </p:sp>
    </p:spTree>
    <p:extLst>
      <p:ext uri="{BB962C8B-B14F-4D97-AF65-F5344CB8AC3E}">
        <p14:creationId xmlns:p14="http://schemas.microsoft.com/office/powerpoint/2010/main" val="356725499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76012F-6FBE-B141-834C-3B25D9E4C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108" y="1104956"/>
            <a:ext cx="7586685" cy="296044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id="{27A666AC-4BBA-8D4D-B0C4-13456778C490}"/>
              </a:ext>
            </a:extLst>
          </p:cNvPr>
          <p:cNvSpPr/>
          <p:nvPr/>
        </p:nvSpPr>
        <p:spPr>
          <a:xfrm>
            <a:off x="6343451" y="3034237"/>
            <a:ext cx="2907474" cy="787309"/>
          </a:xfrm>
          <a:prstGeom prst="wedgeEllipseCallout">
            <a:avLst>
              <a:gd name="adj1" fmla="val -39483"/>
              <a:gd name="adj2" fmla="val -10049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Enter input here</a:t>
            </a:r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id="{99926F14-0BA5-3F42-97FC-ED21556119C0}"/>
              </a:ext>
            </a:extLst>
          </p:cNvPr>
          <p:cNvSpPr/>
          <p:nvPr/>
        </p:nvSpPr>
        <p:spPr>
          <a:xfrm>
            <a:off x="5558193" y="994150"/>
            <a:ext cx="2907474" cy="787309"/>
          </a:xfrm>
          <a:prstGeom prst="wedgeEllipseCallout">
            <a:avLst>
              <a:gd name="adj1" fmla="val -19605"/>
              <a:gd name="adj2" fmla="val 8576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Call function here</a:t>
            </a:r>
          </a:p>
        </p:txBody>
      </p:sp>
    </p:spTree>
    <p:extLst>
      <p:ext uri="{BB962C8B-B14F-4D97-AF65-F5344CB8AC3E}">
        <p14:creationId xmlns:p14="http://schemas.microsoft.com/office/powerpoint/2010/main" val="133063784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E8A9-C1B6-BF4B-B898-33DFA9ED8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it a shot yourself   (and take turns!)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0707E0-F7A2-D046-978F-72AB33406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108" y="1104956"/>
            <a:ext cx="7586685" cy="2960447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802ECA1-A05C-9640-B60D-E0D24F79DB1E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966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r>
              <a:rPr lang="en-US" dirty="0"/>
              <a:t> in a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B6BE5-2D2E-5842-AE3F-7B53419E7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2278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How to ask for input over and over again?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11" y="1459451"/>
            <a:ext cx="7126729" cy="326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7434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r>
              <a:rPr lang="en-US" dirty="0"/>
              <a:t> in a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B6BE5-2D2E-5842-AE3F-7B53419E7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2278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How to ask for input over and over again?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11" y="1459451"/>
            <a:ext cx="7126729" cy="3269282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8883A4B6-D11B-0143-9BCC-DA24514A7D6A}"/>
              </a:ext>
            </a:extLst>
          </p:cNvPr>
          <p:cNvSpPr/>
          <p:nvPr/>
        </p:nvSpPr>
        <p:spPr>
          <a:xfrm>
            <a:off x="0" y="2359726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Long loop</a:t>
            </a:r>
          </a:p>
        </p:txBody>
      </p:sp>
    </p:spTree>
    <p:extLst>
      <p:ext uri="{BB962C8B-B14F-4D97-AF65-F5344CB8AC3E}">
        <p14:creationId xmlns:p14="http://schemas.microsoft.com/office/powerpoint/2010/main" val="248242275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r>
              <a:rPr lang="en-US" dirty="0"/>
              <a:t> in a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B6BE5-2D2E-5842-AE3F-7B53419E7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2278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How to ask for input over and over again?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11" y="1459451"/>
            <a:ext cx="7126729" cy="3269282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8883A4B6-D11B-0143-9BCC-DA24514A7D6A}"/>
              </a:ext>
            </a:extLst>
          </p:cNvPr>
          <p:cNvSpPr/>
          <p:nvPr/>
        </p:nvSpPr>
        <p:spPr>
          <a:xfrm>
            <a:off x="0" y="2359726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Long loop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974B31EE-E953-0A47-AD83-DE327CFA9775}"/>
              </a:ext>
            </a:extLst>
          </p:cNvPr>
          <p:cNvSpPr/>
          <p:nvPr/>
        </p:nvSpPr>
        <p:spPr>
          <a:xfrm>
            <a:off x="52803" y="3279877"/>
            <a:ext cx="1230169" cy="787309"/>
          </a:xfrm>
          <a:prstGeom prst="wedgeEllipseCallout">
            <a:avLst>
              <a:gd name="adj1" fmla="val 127932"/>
              <a:gd name="adj2" fmla="val 101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Add a way to stop</a:t>
            </a:r>
          </a:p>
        </p:txBody>
      </p:sp>
    </p:spTree>
    <p:extLst>
      <p:ext uri="{BB962C8B-B14F-4D97-AF65-F5344CB8AC3E}">
        <p14:creationId xmlns:p14="http://schemas.microsoft.com/office/powerpoint/2010/main" val="32779412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r>
              <a:rPr lang="en-US" dirty="0"/>
              <a:t> in a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B6BE5-2D2E-5842-AE3F-7B53419E7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2278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How to ask for input over and over again?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11" y="1459451"/>
            <a:ext cx="7126729" cy="3269282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8883A4B6-D11B-0143-9BCC-DA24514A7D6A}"/>
              </a:ext>
            </a:extLst>
          </p:cNvPr>
          <p:cNvSpPr/>
          <p:nvPr/>
        </p:nvSpPr>
        <p:spPr>
          <a:xfrm>
            <a:off x="0" y="2359726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Long loop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974B31EE-E953-0A47-AD83-DE327CFA9775}"/>
              </a:ext>
            </a:extLst>
          </p:cNvPr>
          <p:cNvSpPr/>
          <p:nvPr/>
        </p:nvSpPr>
        <p:spPr>
          <a:xfrm>
            <a:off x="52803" y="3279877"/>
            <a:ext cx="1230169" cy="787309"/>
          </a:xfrm>
          <a:prstGeom prst="wedgeEllipseCallout">
            <a:avLst>
              <a:gd name="adj1" fmla="val 127932"/>
              <a:gd name="adj2" fmla="val 101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Add a way to stop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75A8F80A-62DD-1548-8E89-AD2ACEB7A8DB}"/>
              </a:ext>
            </a:extLst>
          </p:cNvPr>
          <p:cNvSpPr/>
          <p:nvPr/>
        </p:nvSpPr>
        <p:spPr>
          <a:xfrm>
            <a:off x="36732" y="4148491"/>
            <a:ext cx="1230169" cy="787309"/>
          </a:xfrm>
          <a:prstGeom prst="wedgeEllipseCallout">
            <a:avLst>
              <a:gd name="adj1" fmla="val 218392"/>
              <a:gd name="adj2" fmla="val -7858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Return with no value</a:t>
            </a:r>
          </a:p>
        </p:txBody>
      </p:sp>
    </p:spTree>
    <p:extLst>
      <p:ext uri="{BB962C8B-B14F-4D97-AF65-F5344CB8AC3E}">
        <p14:creationId xmlns:p14="http://schemas.microsoft.com/office/powerpoint/2010/main" val="109228717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585" y="904126"/>
            <a:ext cx="7619527" cy="3495346"/>
          </a:xfrm>
          <a:prstGeom prst="rect">
            <a:avLst/>
          </a:prstGeom>
        </p:spPr>
      </p:pic>
      <p:sp>
        <p:nvSpPr>
          <p:cNvPr id="10" name="Action Button: Forward or Next 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9EEB48F-5B85-F344-8EEB-8C1768A259AE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7877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05DF9-5677-7446-A31C-A18165370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your own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E2DE99-B592-2947-8A50-29F38928F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0976" y="904126"/>
            <a:ext cx="8065007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/>
              <a:t>Write a function that, in a loop, reads a string and prints the length of the string and the total length of all the strings that were input.  Stop if the input is the empty string (“”).</a:t>
            </a:r>
          </a:p>
          <a:p>
            <a:pPr marL="146050" indent="0">
              <a:buNone/>
            </a:pPr>
            <a:endParaRPr lang="en-US" sz="900" dirty="0"/>
          </a:p>
          <a:p>
            <a:pPr marL="146050" indent="0">
              <a:buNone/>
            </a:pPr>
            <a:r>
              <a:rPr lang="en-US" sz="1600" dirty="0"/>
              <a:t>Recall that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returns the length of string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</a:p>
          <a:p>
            <a:pPr marL="146050" indent="0">
              <a:buNone/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51664A-2B4E-E440-8066-9E6913C87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344" y="2063829"/>
            <a:ext cx="5641848" cy="2678522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4E8B109-E0B3-CB4A-89D3-70D81F13AD1C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18245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9B2F0-BDF5-D64E-B2F2-6CA047E0F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input/output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90B92-D4D9-294E-ADFC-457441B23A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You can print values using the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print(value)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statement</a:t>
            </a:r>
          </a:p>
          <a:p>
            <a:r>
              <a:rPr lang="en-US" sz="1600" dirty="0"/>
              <a:t>You can input values using the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input(prompt)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/>
              <a:t>statement (where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prompt</a:t>
            </a:r>
            <a:r>
              <a:rPr lang="en-US" sz="1600" dirty="0"/>
              <a:t> is a string that is printed to ask the user for input)</a:t>
            </a:r>
          </a:p>
          <a:p>
            <a:pPr marL="1460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141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0CE781-12C6-6646-A8A8-D9DCF20BE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528" y="941018"/>
            <a:ext cx="6961493" cy="40470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BE35CEC1-EE52-D04B-B486-508B53038022}"/>
              </a:ext>
            </a:extLst>
          </p:cNvPr>
          <p:cNvSpPr/>
          <p:nvPr/>
        </p:nvSpPr>
        <p:spPr>
          <a:xfrm>
            <a:off x="4883229" y="3055980"/>
            <a:ext cx="3889520" cy="612648"/>
          </a:xfrm>
          <a:prstGeom prst="wedgeEllipseCallout">
            <a:avLst>
              <a:gd name="adj1" fmla="val -33106"/>
              <a:gd name="adj2" fmla="val -14997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Output (and error messages) appear in “console” box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438DB602-0666-CD4B-981E-182E6D630A09}"/>
              </a:ext>
            </a:extLst>
          </p:cNvPr>
          <p:cNvSpPr/>
          <p:nvPr/>
        </p:nvSpPr>
        <p:spPr>
          <a:xfrm>
            <a:off x="3483558" y="163514"/>
            <a:ext cx="4393541" cy="612648"/>
          </a:xfrm>
          <a:prstGeom prst="wedgeRoundRectCallout">
            <a:avLst>
              <a:gd name="adj1" fmla="val -66274"/>
              <a:gd name="adj2" fmla="val 926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2: Click on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green</a:t>
            </a:r>
            <a:r>
              <a:rPr lang="en-US" dirty="0"/>
              <a:t> triangle </a:t>
            </a:r>
            <a:r>
              <a:rPr lang="en-US" dirty="0">
                <a:solidFill>
                  <a:schemeClr val="accent2"/>
                </a:solidFill>
              </a:rPr>
              <a:t>(don’t forget)  </a:t>
            </a:r>
          </a:p>
        </p:txBody>
      </p:sp>
      <p:sp>
        <p:nvSpPr>
          <p:cNvPr id="7" name="Action Button: Forward or Next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CBA6520-D31F-CA4C-B811-5EC71EE62ED5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03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03CAFC-1583-6241-97B0-8D94985F5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360" y="886874"/>
            <a:ext cx="7038901" cy="40920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4CB8AD4-09BD-204F-B66D-88A4B61FCBF3}"/>
              </a:ext>
            </a:extLst>
          </p:cNvPr>
          <p:cNvSpPr/>
          <p:nvPr/>
        </p:nvSpPr>
        <p:spPr>
          <a:xfrm>
            <a:off x="5503652" y="1941850"/>
            <a:ext cx="3402520" cy="612648"/>
          </a:xfrm>
          <a:prstGeom prst="wedgeRoundRectCallout">
            <a:avLst>
              <a:gd name="adj1" fmla="val -65803"/>
              <a:gd name="adj2" fmla="val 62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3: Type a function call here and hit “enter”</a:t>
            </a:r>
          </a:p>
        </p:txBody>
      </p:sp>
      <p:sp>
        <p:nvSpPr>
          <p:cNvPr id="6" name="Action Button: Forward or Next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AD2519C-6FB7-6843-91AB-BABF3C4CD93C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47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436A00-63CD-6247-A750-7FF90D0A0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896" y="840994"/>
            <a:ext cx="7103002" cy="41293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583C013A-C212-8E44-9F60-12BEF38279D6}"/>
              </a:ext>
            </a:extLst>
          </p:cNvPr>
          <p:cNvSpPr/>
          <p:nvPr/>
        </p:nvSpPr>
        <p:spPr>
          <a:xfrm>
            <a:off x="5573543" y="2733755"/>
            <a:ext cx="2966355" cy="787309"/>
          </a:xfrm>
          <a:prstGeom prst="wedgeEllipseCallout">
            <a:avLst>
              <a:gd name="adj1" fmla="val -74348"/>
              <a:gd name="adj2" fmla="val -4352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Result of function printed here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4657203-1198-1D42-880B-8A7B31261018}"/>
              </a:ext>
            </a:extLst>
          </p:cNvPr>
          <p:cNvSpPr/>
          <p:nvPr/>
        </p:nvSpPr>
        <p:spPr>
          <a:xfrm>
            <a:off x="5451896" y="1915972"/>
            <a:ext cx="3402520" cy="612648"/>
          </a:xfrm>
          <a:prstGeom prst="wedgeRoundRectCallout">
            <a:avLst>
              <a:gd name="adj1" fmla="val -65803"/>
              <a:gd name="adj2" fmla="val 62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3: Type a function call here and hit “enter”</a:t>
            </a:r>
          </a:p>
        </p:txBody>
      </p:sp>
      <p:sp>
        <p:nvSpPr>
          <p:cNvPr id="6" name="Action Button: Forward or Next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647F46A-7967-7D46-984E-17C508451588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5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F370F-A5E5-4E4D-8672-2B1CEC737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the following (</a:t>
            </a:r>
            <a:r>
              <a:rPr lang="en-US" i="1" dirty="0">
                <a:solidFill>
                  <a:srgbClr val="FFFF00"/>
                </a:solidFill>
              </a:rPr>
              <a:t>and take turns</a:t>
            </a:r>
            <a:r>
              <a:rPr lang="en-US" dirty="0"/>
              <a:t>!):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D6BA1A3-C4FC-0646-91CB-58777783C96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513257" y="904126"/>
                <a:ext cx="7038900" cy="29112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(0.5)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(−3)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𝑠𝑞𝑢𝑎𝑟𝑒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𝑠𝑞𝑢𝑎𝑟𝑒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123456789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𝑠𝑞𝑢𝑎𝑟𝑒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(0))</m:t>
                    </m:r>
                  </m:oMath>
                </a14:m>
                <a:endParaRPr lang="en-US" sz="2400" dirty="0"/>
              </a:p>
              <a:p>
                <a:endParaRPr lang="en-US" sz="1400" dirty="0"/>
              </a:p>
              <a:p>
                <a:pPr marL="146050" indent="0">
                  <a:buNone/>
                </a:pPr>
                <a:endParaRPr lang="en-US" sz="1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D6BA1A3-C4FC-0646-91CB-58777783C9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13257" y="904126"/>
                <a:ext cx="7038900" cy="29112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95D16BF-4444-FC42-B965-C860A9F66BBA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78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AF78-B17D-274D-AEBA-1CC6F0E0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define functions yourself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D6B947-FCA1-1049-B931-9DB70504558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18363" y="713018"/>
                <a:ext cx="7038900" cy="4140486"/>
              </a:xfrm>
            </p:spPr>
            <p:txBody>
              <a:bodyPr/>
              <a:lstStyle/>
              <a:p>
                <a:pPr marL="603250" indent="-457200">
                  <a:buFont typeface="+mj-lt"/>
                  <a:buAutoNum type="arabicPeriod"/>
                </a:pPr>
                <a:r>
                  <a:rPr lang="en-US" sz="2000" dirty="0"/>
                  <a:t>Write the following function in Python :</a:t>
                </a:r>
              </a:p>
              <a:p>
                <a:pPr marL="615950" lvl="1" indent="0">
                  <a:buNone/>
                </a:pPr>
                <a:r>
                  <a:rPr lang="en-US" sz="2400" b="0" dirty="0"/>
                  <a:t>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+ 2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+ 3</m:t>
                    </m:r>
                  </m:oMath>
                </a14:m>
                <a:endParaRPr lang="en-US" sz="2400" dirty="0"/>
              </a:p>
              <a:p>
                <a:pPr lvl="1"/>
                <a:endParaRPr lang="en-US" sz="2400" dirty="0"/>
              </a:p>
              <a:p>
                <a:pPr marL="603250" indent="-457200">
                  <a:buFont typeface="+mj-lt"/>
                  <a:buAutoNum type="arabicPeriod"/>
                </a:pPr>
                <a:r>
                  <a:rPr lang="en-US" sz="2000" dirty="0"/>
                  <a:t>Evaluate :</a:t>
                </a:r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en-US" sz="2400" dirty="0"/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−0.5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1060450" lvl="1" indent="-457200"/>
                <a:endParaRPr lang="en-US" sz="1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D6B947-FCA1-1049-B931-9DB7050455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18363" y="713018"/>
                <a:ext cx="7038900" cy="414048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CD1BE7F-B394-B04D-95E4-D2D35C25E54D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C8C7AE-7B78-7C48-98AA-7DB45BE17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720" y="1978874"/>
            <a:ext cx="4940300" cy="2045763"/>
          </a:xfrm>
          <a:prstGeom prst="rect">
            <a:avLst/>
          </a:prstGeom>
        </p:spPr>
      </p:pic>
      <p:sp>
        <p:nvSpPr>
          <p:cNvPr id="8" name="Oval Callout 7">
            <a:extLst>
              <a:ext uri="{FF2B5EF4-FFF2-40B4-BE49-F238E27FC236}">
                <a16:creationId xmlns:a16="http://schemas.microsoft.com/office/drawing/2014/main" id="{3535146B-93F6-2E4C-9FDC-FC7A3521F899}"/>
              </a:ext>
            </a:extLst>
          </p:cNvPr>
          <p:cNvSpPr/>
          <p:nvPr/>
        </p:nvSpPr>
        <p:spPr>
          <a:xfrm>
            <a:off x="5063662" y="4086974"/>
            <a:ext cx="2996241" cy="787309"/>
          </a:xfrm>
          <a:prstGeom prst="wedgeEllipseCallout">
            <a:avLst>
              <a:gd name="adj1" fmla="val -33020"/>
              <a:gd name="adj2" fmla="val -1392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ysClr val="windowText" lastClr="000000"/>
                </a:solidFill>
              </a:rPr>
              <a:t>dot dot dot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your code here</a:t>
            </a:r>
          </a:p>
        </p:txBody>
      </p:sp>
    </p:spTree>
    <p:extLst>
      <p:ext uri="{BB962C8B-B14F-4D97-AF65-F5344CB8AC3E}">
        <p14:creationId xmlns:p14="http://schemas.microsoft.com/office/powerpoint/2010/main" val="1489339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AF78-B17D-274D-AEBA-1CC6F0E0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time for  you to 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D6B947-FCA1-1049-B931-9DB70504558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94766" y="1237996"/>
                <a:ext cx="7038900" cy="4140486"/>
              </a:xfrm>
            </p:spPr>
            <p:txBody>
              <a:bodyPr/>
              <a:lstStyle/>
              <a:p>
                <a:pPr marL="603250" indent="-457200">
                  <a:buFont typeface="+mj-lt"/>
                  <a:buAutoNum type="arabicPeriod"/>
                </a:pPr>
                <a:r>
                  <a:rPr lang="en-US" sz="2000" dirty="0"/>
                  <a:t>Write a function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𝑎𝑑𝑑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000" dirty="0"/>
                  <a:t> that returns the sum of its three inputs (that is,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pPr marL="615950" lvl="1" indent="0">
                  <a:buNone/>
                </a:pPr>
                <a:r>
                  <a:rPr lang="en-US" sz="800" b="0" dirty="0"/>
                  <a:t>	</a:t>
                </a:r>
                <a:r>
                  <a:rPr lang="en-US" sz="2400" b="0" dirty="0"/>
                  <a:t>	</a:t>
                </a:r>
                <a:endParaRPr lang="en-US" sz="2400" dirty="0"/>
              </a:p>
              <a:p>
                <a:pPr marL="603250" indent="-457200">
                  <a:buFont typeface="+mj-lt"/>
                  <a:buAutoNum type="arabicPeriod"/>
                </a:pPr>
                <a:r>
                  <a:rPr lang="en-US" sz="2000" dirty="0"/>
                  <a:t>Evaluate  the following:</a:t>
                </a:r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𝑎𝑑𝑑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(1, 2, 3)</m:t>
                    </m:r>
                  </m:oMath>
                </a14:m>
                <a:endParaRPr lang="en-US" sz="2400" dirty="0"/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𝑎𝑑𝑑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1, 1, −2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1060450" lvl="1" indent="-457200"/>
                <a:endParaRPr lang="en-US" sz="1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D6B947-FCA1-1049-B931-9DB7050455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4766" y="1237996"/>
                <a:ext cx="7038900" cy="414048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9F0C52F-51E0-4D4B-B8AC-A691391A0D42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A9278-4A56-A245-907B-0DF80C481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663" y="2254356"/>
            <a:ext cx="4779839" cy="197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7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20E5F-45D5-324D-BAE8-F8CC1370A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and Bugs….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639A61-D90C-C042-9EBF-959ACA28C2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Remember: computers are stupid</a:t>
            </a:r>
          </a:p>
          <a:p>
            <a:r>
              <a:rPr lang="en-US" sz="2400" dirty="0"/>
              <a:t>Everything needs to be </a:t>
            </a:r>
            <a:r>
              <a:rPr lang="en-US" sz="2400" i="1" dirty="0"/>
              <a:t>EXACTLY</a:t>
            </a:r>
            <a:r>
              <a:rPr lang="en-US" sz="2400" dirty="0"/>
              <a:t> right</a:t>
            </a:r>
          </a:p>
        </p:txBody>
      </p:sp>
    </p:spTree>
    <p:extLst>
      <p:ext uri="{BB962C8B-B14F-4D97-AF65-F5344CB8AC3E}">
        <p14:creationId xmlns:p14="http://schemas.microsoft.com/office/powerpoint/2010/main" val="151098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733BA-5788-6848-8F4E-1C3E694E7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537CF-4A25-BF48-B2CF-D267A5779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Relate to what they already know</a:t>
            </a:r>
          </a:p>
          <a:p>
            <a:r>
              <a:rPr lang="en-US" sz="2000" dirty="0"/>
              <a:t>They know functions: start with functions</a:t>
            </a:r>
          </a:p>
          <a:p>
            <a:r>
              <a:rPr lang="en-US" sz="2000" dirty="0"/>
              <a:t>Don’t introduce things until they need it</a:t>
            </a:r>
          </a:p>
          <a:p>
            <a:r>
              <a:rPr lang="en-US" sz="2000" dirty="0"/>
              <a:t>Don’t teach more than students need for the programming problems</a:t>
            </a:r>
          </a:p>
          <a:p>
            <a:pPr lvl="1"/>
            <a:r>
              <a:rPr lang="en-US" sz="1800" dirty="0"/>
              <a:t>Except print/input, because it’s fun</a:t>
            </a:r>
          </a:p>
          <a:p>
            <a:endParaRPr lang="en-US" dirty="0"/>
          </a:p>
        </p:txBody>
      </p:sp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1A3FA531-EAAD-B84E-B8AE-A5F1BB75B3BE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A76D790F-8D12-8A45-802D-FC767D1CF177}"/>
              </a:ext>
            </a:extLst>
          </p:cNvPr>
          <p:cNvSpPr/>
          <p:nvPr/>
        </p:nvSpPr>
        <p:spPr>
          <a:xfrm>
            <a:off x="6236208" y="841732"/>
            <a:ext cx="2493384" cy="1133372"/>
          </a:xfrm>
          <a:prstGeom prst="wedgeEllipseCallout">
            <a:avLst>
              <a:gd name="adj1" fmla="val 51958"/>
              <a:gd name="adj2" fmla="val -9070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Means: students should try it out.   Mentors should help out.</a:t>
            </a:r>
          </a:p>
        </p:txBody>
      </p:sp>
    </p:spTree>
    <p:extLst>
      <p:ext uri="{BB962C8B-B14F-4D97-AF65-F5344CB8AC3E}">
        <p14:creationId xmlns:p14="http://schemas.microsoft.com/office/powerpoint/2010/main" val="2011513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3898B-1D5A-6F47-A529-F709FA8C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Indentation error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6FA3C5-61D4-FA48-8365-DAB45617F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01" y="959109"/>
            <a:ext cx="7182070" cy="32252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0E64D9-CE8A-804A-96BE-C987FA6644DA}"/>
              </a:ext>
            </a:extLst>
          </p:cNvPr>
          <p:cNvSpPr txBox="1"/>
          <p:nvPr/>
        </p:nvSpPr>
        <p:spPr>
          <a:xfrm>
            <a:off x="603849" y="286397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6E028B-10FF-164D-991A-6960EFCF5A1E}"/>
              </a:ext>
            </a:extLst>
          </p:cNvPr>
          <p:cNvSpPr/>
          <p:nvPr/>
        </p:nvSpPr>
        <p:spPr>
          <a:xfrm>
            <a:off x="3830129" y="2510442"/>
            <a:ext cx="4335510" cy="1350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34B2379B-117C-A64F-87F7-E9DFFE0EEF6B}"/>
              </a:ext>
            </a:extLst>
          </p:cNvPr>
          <p:cNvSpPr/>
          <p:nvPr/>
        </p:nvSpPr>
        <p:spPr>
          <a:xfrm>
            <a:off x="2051231" y="2633430"/>
            <a:ext cx="2184339" cy="612648"/>
          </a:xfrm>
          <a:prstGeom prst="wedgeRoundRectCallout">
            <a:avLst>
              <a:gd name="adj1" fmla="val -71531"/>
              <a:gd name="adj2" fmla="val -1613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Everything in a function</a:t>
            </a:r>
          </a:p>
          <a:p>
            <a:pPr algn="ctr"/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MUST BE </a:t>
            </a:r>
            <a:r>
              <a:rPr lang="en-US" dirty="0"/>
              <a:t>indented</a:t>
            </a:r>
          </a:p>
        </p:txBody>
      </p:sp>
    </p:spTree>
    <p:extLst>
      <p:ext uri="{BB962C8B-B14F-4D97-AF65-F5344CB8AC3E}">
        <p14:creationId xmlns:p14="http://schemas.microsoft.com/office/powerpoint/2010/main" val="116718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3898B-1D5A-6F47-A529-F709FA8C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Indentation error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E64D9-CE8A-804A-96BE-C987FA6644DA}"/>
              </a:ext>
            </a:extLst>
          </p:cNvPr>
          <p:cNvSpPr txBox="1"/>
          <p:nvPr/>
        </p:nvSpPr>
        <p:spPr>
          <a:xfrm>
            <a:off x="603849" y="286397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F4396E-2BC1-8E4D-90CA-78001CAA31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66" t="9392" r="31866" b="44318"/>
          <a:stretch/>
        </p:blipFill>
        <p:spPr>
          <a:xfrm>
            <a:off x="1266900" y="790855"/>
            <a:ext cx="7152481" cy="3439174"/>
          </a:xfrm>
          <a:prstGeom prst="rect">
            <a:avLst/>
          </a:prstGeom>
        </p:spPr>
      </p:pic>
      <p:sp>
        <p:nvSpPr>
          <p:cNvPr id="12" name="Oval Callout 11">
            <a:extLst>
              <a:ext uri="{FF2B5EF4-FFF2-40B4-BE49-F238E27FC236}">
                <a16:creationId xmlns:a16="http://schemas.microsoft.com/office/drawing/2014/main" id="{849D3551-2A44-D34F-96F1-B594C2C6EA70}"/>
              </a:ext>
            </a:extLst>
          </p:cNvPr>
          <p:cNvSpPr/>
          <p:nvPr/>
        </p:nvSpPr>
        <p:spPr>
          <a:xfrm>
            <a:off x="2340634" y="510471"/>
            <a:ext cx="4224068" cy="787309"/>
          </a:xfrm>
          <a:prstGeom prst="wedgeEllipseCallout">
            <a:avLst>
              <a:gd name="adj1" fmla="val -72830"/>
              <a:gd name="adj2" fmla="val 13945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Hover mouse over triangle for information about the error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D2C8AB-C80E-1346-A526-E2E6B318CB24}"/>
              </a:ext>
            </a:extLst>
          </p:cNvPr>
          <p:cNvSpPr/>
          <p:nvPr/>
        </p:nvSpPr>
        <p:spPr>
          <a:xfrm>
            <a:off x="3830129" y="2510442"/>
            <a:ext cx="4335510" cy="1350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93705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516266-5BF6-4B44-93B5-26AD71C66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82" t="16255" r="40655" b="59594"/>
          <a:stretch/>
        </p:blipFill>
        <p:spPr>
          <a:xfrm>
            <a:off x="788580" y="1806459"/>
            <a:ext cx="7196948" cy="2115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23898B-1D5A-6F47-A529-F709FA8C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error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E64D9-CE8A-804A-96BE-C987FA6644DA}"/>
              </a:ext>
            </a:extLst>
          </p:cNvPr>
          <p:cNvSpPr txBox="1"/>
          <p:nvPr/>
        </p:nvSpPr>
        <p:spPr>
          <a:xfrm>
            <a:off x="603849" y="286397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E1CB324-0CD3-1F4D-BF1A-0EB88C91F98B}"/>
              </a:ext>
            </a:extLst>
          </p:cNvPr>
          <p:cNvSpPr/>
          <p:nvPr/>
        </p:nvSpPr>
        <p:spPr>
          <a:xfrm>
            <a:off x="2759782" y="904126"/>
            <a:ext cx="2184339" cy="612648"/>
          </a:xfrm>
          <a:prstGeom prst="wedgeRoundRectCallout">
            <a:avLst>
              <a:gd name="adj1" fmla="val -67976"/>
              <a:gd name="adj2" fmla="val 1864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Missing </a:t>
            </a:r>
            <a:r>
              <a:rPr lang="en-US" sz="20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740817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E1372E-19BA-A849-9FAF-BE0AF238AE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8" t="16020" r="31623" b="44273"/>
          <a:stretch/>
        </p:blipFill>
        <p:spPr>
          <a:xfrm>
            <a:off x="2026023" y="1141847"/>
            <a:ext cx="6822872" cy="28122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23898B-1D5A-6F47-A529-F709FA8C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Undefined name warning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E64D9-CE8A-804A-96BE-C987FA6644DA}"/>
              </a:ext>
            </a:extLst>
          </p:cNvPr>
          <p:cNvSpPr txBox="1"/>
          <p:nvPr/>
        </p:nvSpPr>
        <p:spPr>
          <a:xfrm>
            <a:off x="603849" y="286397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D2C8AB-C80E-1346-A526-E2E6B318CB24}"/>
              </a:ext>
            </a:extLst>
          </p:cNvPr>
          <p:cNvSpPr/>
          <p:nvPr/>
        </p:nvSpPr>
        <p:spPr>
          <a:xfrm>
            <a:off x="4425350" y="1511705"/>
            <a:ext cx="4335510" cy="222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E1CB324-0CD3-1F4D-BF1A-0EB88C91F98B}"/>
              </a:ext>
            </a:extLst>
          </p:cNvPr>
          <p:cNvSpPr/>
          <p:nvPr/>
        </p:nvSpPr>
        <p:spPr>
          <a:xfrm>
            <a:off x="4933638" y="927231"/>
            <a:ext cx="2184339" cy="612648"/>
          </a:xfrm>
          <a:prstGeom prst="wedgeRoundRectCallout">
            <a:avLst>
              <a:gd name="adj1" fmla="val -102730"/>
              <a:gd name="adj2" fmla="val 793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Should be ‘x’, not ‘y’</a:t>
            </a:r>
          </a:p>
        </p:txBody>
      </p:sp>
    </p:spTree>
    <p:extLst>
      <p:ext uri="{BB962C8B-B14F-4D97-AF65-F5344CB8AC3E}">
        <p14:creationId xmlns:p14="http://schemas.microsoft.com/office/powerpoint/2010/main" val="3489373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DE7AA-9A0E-1E4A-A001-59361E717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Remember:  Keep hitting that green triangle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627DD-9F77-1A42-B282-DB4E216E1B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r>
              <a:rPr lang="en-US" sz="2000" i="1" dirty="0"/>
              <a:t>You need to do that each time you change or fix your code!</a:t>
            </a: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89575C16-7853-2746-9390-0DAD9E3547AC}"/>
              </a:ext>
            </a:extLst>
          </p:cNvPr>
          <p:cNvSpPr/>
          <p:nvPr/>
        </p:nvSpPr>
        <p:spPr>
          <a:xfrm rot="5400000">
            <a:off x="3725133" y="2526061"/>
            <a:ext cx="2083106" cy="1680968"/>
          </a:xfrm>
          <a:prstGeom prst="triangl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92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9F853-0EF0-D740-A326-681775107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Tip: “commenting out functions”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5D87AF-0488-6F4D-A101-FEC5C83C3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8628" y="881750"/>
            <a:ext cx="7038900" cy="2911200"/>
          </a:xfrm>
        </p:spPr>
        <p:txBody>
          <a:bodyPr/>
          <a:lstStyle/>
          <a:p>
            <a:r>
              <a:rPr lang="en-US" sz="1800" dirty="0"/>
              <a:t>If you want to save a function you are working on but it does not quite work yet, you can temporarily “comment it out”.</a:t>
            </a:r>
          </a:p>
          <a:p>
            <a:r>
              <a:rPr lang="en-US" sz="1800" dirty="0"/>
              <a:t>To do this, place three quotes before and after the function at the beginning of the 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381288-FF91-F941-AA87-44443F164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768" y="2419000"/>
            <a:ext cx="6022340" cy="248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92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02BB3-753F-0B4D-8206-BFBD9CDBA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so far?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0A34C-9B40-8B42-8E1C-1BC886002C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You can define functions in </a:t>
            </a:r>
            <a:r>
              <a:rPr lang="en-US" sz="2000" i="1" dirty="0"/>
              <a:t>Python</a:t>
            </a:r>
          </a:p>
          <a:p>
            <a:r>
              <a:rPr lang="en-US" sz="2000" dirty="0"/>
              <a:t>In </a:t>
            </a:r>
            <a:r>
              <a:rPr lang="en-US" sz="2000" i="1" dirty="0"/>
              <a:t>Spyder</a:t>
            </a:r>
            <a:r>
              <a:rPr lang="en-US" sz="2000" dirty="0"/>
              <a:t>, you enter functions in the “left box”</a:t>
            </a:r>
          </a:p>
          <a:p>
            <a:r>
              <a:rPr lang="en-US" sz="2000" dirty="0"/>
              <a:t>You can try out functions in the ”right box”</a:t>
            </a:r>
          </a:p>
          <a:p>
            <a:r>
              <a:rPr lang="en-US" sz="2000" dirty="0"/>
              <a:t>You need to deal with errors to get things to work</a:t>
            </a:r>
          </a:p>
          <a:p>
            <a:r>
              <a:rPr lang="en-US" sz="2000" dirty="0"/>
              <a:t>You can comment out functions temporarily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270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1B2B60-A32A-ED49-95CA-B6EFB5D92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“Strings”</a:t>
            </a:r>
          </a:p>
        </p:txBody>
      </p:sp>
    </p:spTree>
    <p:extLst>
      <p:ext uri="{BB962C8B-B14F-4D97-AF65-F5344CB8AC3E}">
        <p14:creationId xmlns:p14="http://schemas.microsoft.com/office/powerpoint/2010/main" val="1113207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F62EC9-88D4-944C-B5C6-A06EAFE55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are fun!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97317C-3453-6846-BC2D-A593D88A2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1402" y="904126"/>
            <a:ext cx="7397926" cy="2911200"/>
          </a:xfrm>
        </p:spPr>
        <p:txBody>
          <a:bodyPr/>
          <a:lstStyle/>
          <a:p>
            <a:r>
              <a:rPr lang="en-US" sz="2000" dirty="0"/>
              <a:t>Examples of strings:  “hello”  “I love Code Afrique”  “</a:t>
            </a:r>
            <a:r>
              <a:rPr lang="en-US" sz="2000" dirty="0" err="1"/>
              <a:t>fdalepru</a:t>
            </a:r>
            <a:r>
              <a:rPr lang="en-US" sz="2000" dirty="0"/>
              <a:t>”</a:t>
            </a:r>
          </a:p>
          <a:p>
            <a:r>
              <a:rPr lang="en-US" sz="2000" dirty="0"/>
              <a:t>A string is enclosed in quotation marks (“)</a:t>
            </a:r>
          </a:p>
          <a:p>
            <a:r>
              <a:rPr lang="en-US" sz="2000" dirty="0"/>
              <a:t>You can glue together two strings using  +</a:t>
            </a:r>
          </a:p>
          <a:p>
            <a:pPr marL="146050" indent="0"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“hello, ” + “Jon”	</a:t>
            </a:r>
            <a:r>
              <a:rPr lang="en-US" sz="2200" dirty="0">
                <a:latin typeface="+mj-lt"/>
                <a:cs typeface="Courier New" panose="02070309020205020404" pitchFamily="49" charset="0"/>
              </a:rPr>
              <a:t>is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“hello, Jon”</a:t>
            </a:r>
          </a:p>
          <a:p>
            <a:pPr marL="14605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 + 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efgh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	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is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abcdefgj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 marL="14605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efgh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 + 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	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is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efghabcd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4809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BFAC6-BE33-FD43-BB2E-704304CFE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with strings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D7198-7346-0E4F-8161-F8927A1FE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4984" y="904126"/>
            <a:ext cx="7796836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/>
              <a:t>Write a function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greet(x)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that returns the string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“hello, x”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37EB9E-D71A-CC43-9633-B8F48E83A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58" y="1506899"/>
            <a:ext cx="7716539" cy="242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374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2F0AD2-4270-5042-BE99-DBD39CA8B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355612-213B-F64E-A3BB-2FB2B9125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7137" y="1229222"/>
            <a:ext cx="4746684" cy="2911200"/>
          </a:xfrm>
        </p:spPr>
        <p:txBody>
          <a:bodyPr/>
          <a:lstStyle/>
          <a:p>
            <a:pPr marL="488950" indent="-342900">
              <a:buFont typeface="+mj-lt"/>
              <a:buAutoNum type="arabicPeriod"/>
            </a:pPr>
            <a:r>
              <a:rPr lang="en-US" dirty="0"/>
              <a:t>Defining functions (and using Spyder)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Errors / bugs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Strings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Lists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Variables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Loop (“stylized” for loops only)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Ranges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If  statements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Functions calling functions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How to solve a programming problem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 err="1"/>
              <a:t>Input/Output</a:t>
            </a:r>
            <a:endParaRPr lang="en-US" dirty="0"/>
          </a:p>
          <a:p>
            <a:pPr marL="48895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F4DF2F60-F1F3-B043-A14C-210E2CB987EE}"/>
              </a:ext>
            </a:extLst>
          </p:cNvPr>
          <p:cNvSpPr/>
          <p:nvPr/>
        </p:nvSpPr>
        <p:spPr>
          <a:xfrm>
            <a:off x="3162817" y="1344168"/>
            <a:ext cx="274320" cy="914400"/>
          </a:xfrm>
          <a:prstGeom prst="leftBrace">
            <a:avLst>
              <a:gd name="adj1" fmla="val 8333"/>
              <a:gd name="adj2" fmla="val 52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F4E03B-57CE-2F41-A75D-13BFC2D68361}"/>
              </a:ext>
            </a:extLst>
          </p:cNvPr>
          <p:cNvSpPr txBox="1"/>
          <p:nvPr/>
        </p:nvSpPr>
        <p:spPr>
          <a:xfrm>
            <a:off x="1718957" y="1647479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Day 1, morning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E2256C9A-A410-984C-9FB0-721E67A000EF}"/>
              </a:ext>
            </a:extLst>
          </p:cNvPr>
          <p:cNvSpPr/>
          <p:nvPr/>
        </p:nvSpPr>
        <p:spPr>
          <a:xfrm>
            <a:off x="3162817" y="2377440"/>
            <a:ext cx="274320" cy="832104"/>
          </a:xfrm>
          <a:prstGeom prst="leftBrace">
            <a:avLst>
              <a:gd name="adj1" fmla="val 8333"/>
              <a:gd name="adj2" fmla="val 52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11659-96EA-3646-8F53-08D407B66EEF}"/>
              </a:ext>
            </a:extLst>
          </p:cNvPr>
          <p:cNvSpPr txBox="1"/>
          <p:nvPr/>
        </p:nvSpPr>
        <p:spPr>
          <a:xfrm>
            <a:off x="1700669" y="2653319"/>
            <a:ext cx="1507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Day 1, afternoon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B2AC2846-72C2-5E40-9673-E01288A00C89}"/>
              </a:ext>
            </a:extLst>
          </p:cNvPr>
          <p:cNvSpPr/>
          <p:nvPr/>
        </p:nvSpPr>
        <p:spPr>
          <a:xfrm>
            <a:off x="3162817" y="3291840"/>
            <a:ext cx="274320" cy="524327"/>
          </a:xfrm>
          <a:prstGeom prst="leftBrace">
            <a:avLst>
              <a:gd name="adj1" fmla="val 8333"/>
              <a:gd name="adj2" fmla="val 52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6901B6-D98D-1949-976E-06E847B7B24B}"/>
              </a:ext>
            </a:extLst>
          </p:cNvPr>
          <p:cNvSpPr txBox="1"/>
          <p:nvPr/>
        </p:nvSpPr>
        <p:spPr>
          <a:xfrm>
            <a:off x="1728101" y="3412271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Day 2, morning</a:t>
            </a:r>
          </a:p>
        </p:txBody>
      </p:sp>
    </p:spTree>
    <p:extLst>
      <p:ext uri="{BB962C8B-B14F-4D97-AF65-F5344CB8AC3E}">
        <p14:creationId xmlns:p14="http://schemas.microsoft.com/office/powerpoint/2010/main" val="41422685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CE1367-B11D-7040-BC90-3ED72D133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00" y="1454533"/>
            <a:ext cx="7276209" cy="24595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537F38-6F50-204E-8024-C1FBC174D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you try it (</a:t>
            </a:r>
            <a:r>
              <a:rPr lang="en-US" i="1" dirty="0">
                <a:solidFill>
                  <a:srgbClr val="FFFF00"/>
                </a:solidFill>
              </a:rPr>
              <a:t>remember, take turns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F47E24-9663-904B-93EC-D4FE4BF941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7944" y="1032712"/>
            <a:ext cx="7968342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/>
              <a:t>Write a function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loves(x, y)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that returns a string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“x loves y”</a:t>
            </a: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2F6D74FC-C8EF-A24A-81AC-7B2A8E56F3BB}"/>
              </a:ext>
            </a:extLst>
          </p:cNvPr>
          <p:cNvSpPr/>
          <p:nvPr/>
        </p:nvSpPr>
        <p:spPr>
          <a:xfrm>
            <a:off x="6005810" y="4031694"/>
            <a:ext cx="2996241" cy="787309"/>
          </a:xfrm>
          <a:prstGeom prst="wedgeEllipseCallout">
            <a:avLst>
              <a:gd name="adj1" fmla="val -3539"/>
              <a:gd name="adj2" fmla="val -128692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Be sure to test it here with different examples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(and take turns!)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2C5A2C53-8EC4-0E40-AF81-96D70EAA5784}"/>
              </a:ext>
            </a:extLst>
          </p:cNvPr>
          <p:cNvSpPr/>
          <p:nvPr/>
        </p:nvSpPr>
        <p:spPr>
          <a:xfrm>
            <a:off x="1790110" y="4072498"/>
            <a:ext cx="2996241" cy="787309"/>
          </a:xfrm>
          <a:prstGeom prst="wedgeEllipseCallout">
            <a:avLst>
              <a:gd name="adj1" fmla="val -4638"/>
              <a:gd name="adj2" fmla="val -20322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ysClr val="windowText" lastClr="000000"/>
                </a:solidFill>
              </a:rPr>
              <a:t>dot dot dot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your code here</a:t>
            </a:r>
          </a:p>
        </p:txBody>
      </p:sp>
      <p:sp>
        <p:nvSpPr>
          <p:cNvPr id="7" name="Action Button: Forward or Next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CB2AD17-61AB-1842-8FDC-3991E74908D7}"/>
              </a:ext>
            </a:extLst>
          </p:cNvPr>
          <p:cNvSpPr/>
          <p:nvPr/>
        </p:nvSpPr>
        <p:spPr>
          <a:xfrm>
            <a:off x="8659368" y="27432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617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22EF-6217-CB43-92AC-4791D2CA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indexing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D4D53-7D68-6D4A-8DF3-9C4BA0C4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1137781"/>
            <a:ext cx="7038900" cy="3244437"/>
          </a:xfrm>
        </p:spPr>
        <p:txBody>
          <a:bodyPr/>
          <a:lstStyle/>
          <a:p>
            <a:r>
              <a:rPr lang="en-US" sz="2400" dirty="0"/>
              <a:t>A position in a string is called an </a:t>
            </a:r>
            <a:r>
              <a:rPr lang="en-US" sz="2400" i="1" dirty="0"/>
              <a:t>index</a:t>
            </a:r>
          </a:p>
          <a:p>
            <a:r>
              <a:rPr lang="en-US" sz="2400" dirty="0"/>
              <a:t>Indexes start counting at 0</a:t>
            </a:r>
          </a:p>
          <a:p>
            <a:pPr marL="146050" indent="0">
              <a:buNone/>
            </a:pPr>
            <a:endParaRPr lang="en-US" sz="2400" dirty="0"/>
          </a:p>
          <a:p>
            <a:pPr marL="146050" indent="0">
              <a:buNone/>
            </a:pPr>
            <a:r>
              <a:rPr lang="en-US" sz="2400" dirty="0"/>
              <a:t>	</a:t>
            </a:r>
            <a:r>
              <a:rPr lang="en-US" sz="3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Shoshana</a:t>
            </a:r>
          </a:p>
          <a:p>
            <a:pPr marL="146050" indent="0">
              <a:buNone/>
            </a:pPr>
            <a:r>
              <a:rPr lang="en-US" sz="3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01234567</a:t>
            </a:r>
          </a:p>
          <a:p>
            <a:endParaRPr lang="en-US" dirty="0"/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8821673E-18A0-6D4D-B4C0-5B454F88F585}"/>
              </a:ext>
            </a:extLst>
          </p:cNvPr>
          <p:cNvSpPr/>
          <p:nvPr/>
        </p:nvSpPr>
        <p:spPr>
          <a:xfrm>
            <a:off x="3288230" y="4005719"/>
            <a:ext cx="2996241" cy="787309"/>
          </a:xfrm>
          <a:prstGeom prst="wedgeEllipseCallout">
            <a:avLst>
              <a:gd name="adj1" fmla="val -59939"/>
              <a:gd name="adj2" fmla="val -100014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The index of ‘o’ is 2</a:t>
            </a:r>
          </a:p>
        </p:txBody>
      </p:sp>
    </p:spTree>
    <p:extLst>
      <p:ext uri="{BB962C8B-B14F-4D97-AF65-F5344CB8AC3E}">
        <p14:creationId xmlns:p14="http://schemas.microsoft.com/office/powerpoint/2010/main" val="608935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22EF-6217-CB43-92AC-4791D2CA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indexing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D4D53-7D68-6D4A-8DF3-9C4BA0C4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7038900" cy="2226520"/>
          </a:xfrm>
        </p:spPr>
        <p:txBody>
          <a:bodyPr/>
          <a:lstStyle/>
          <a:p>
            <a:r>
              <a:rPr lang="en-US" sz="2000" dirty="0"/>
              <a:t>Write a function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firstTwoLetters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2000" dirty="0"/>
              <a:t>that returns the first two letters in the input string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str[x] </a:t>
            </a:r>
            <a:r>
              <a:rPr lang="en-US" sz="2000" dirty="0"/>
              <a:t>evaluates to the letter at index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1B32D1-1833-9B41-A5DA-DEFD00D7A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323" y="2189285"/>
            <a:ext cx="6460502" cy="215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327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22EF-6217-CB43-92AC-4791D2CA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indexing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D4D53-7D68-6D4A-8DF3-9C4BA0C4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7038900" cy="2226520"/>
          </a:xfrm>
        </p:spPr>
        <p:txBody>
          <a:bodyPr/>
          <a:lstStyle/>
          <a:p>
            <a:r>
              <a:rPr lang="en-US" sz="2000" dirty="0"/>
              <a:t>Write a function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firstTwoLetters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2000" dirty="0"/>
              <a:t>that returns the first two letters in the input string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str[x] </a:t>
            </a:r>
            <a:r>
              <a:rPr lang="en-US" sz="2000" dirty="0"/>
              <a:t>evaluates to the letter at index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1B32D1-1833-9B41-A5DA-DEFD00D7A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323" y="2189285"/>
            <a:ext cx="6460502" cy="2150587"/>
          </a:xfrm>
          <a:prstGeom prst="rect">
            <a:avLst/>
          </a:prstGeom>
        </p:spPr>
      </p:pic>
      <p:sp>
        <p:nvSpPr>
          <p:cNvPr id="4" name="Explosion 2 3">
            <a:extLst>
              <a:ext uri="{FF2B5EF4-FFF2-40B4-BE49-F238E27FC236}">
                <a16:creationId xmlns:a16="http://schemas.microsoft.com/office/drawing/2014/main" id="{D87F9111-DB08-A54D-84B3-AA18C24BDB6B}"/>
              </a:ext>
            </a:extLst>
          </p:cNvPr>
          <p:cNvSpPr/>
          <p:nvPr/>
        </p:nvSpPr>
        <p:spPr>
          <a:xfrm>
            <a:off x="237744" y="35208"/>
            <a:ext cx="8668511" cy="4519748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F6A45-F41F-3E41-A83F-79E0826DC870}"/>
              </a:ext>
            </a:extLst>
          </p:cNvPr>
          <p:cNvSpPr txBox="1"/>
          <p:nvPr/>
        </p:nvSpPr>
        <p:spPr>
          <a:xfrm>
            <a:off x="2351928" y="1325586"/>
            <a:ext cx="54520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Do not confuse: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  <a:r>
              <a:rPr lang="en-US" sz="2800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     - </a:t>
            </a:r>
            <a:r>
              <a:rPr lang="en-US" sz="2000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call function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000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 with</a:t>
            </a:r>
          </a:p>
          <a:p>
            <a:pPr lvl="1"/>
            <a:r>
              <a:rPr lang="en-US" sz="2000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		input parameter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s[x]</a:t>
            </a:r>
            <a:r>
              <a:rPr lang="en-US" sz="28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     - </a:t>
            </a:r>
            <a:r>
              <a:rPr lang="en-US" sz="20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get the letter at index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endParaRPr lang="en-US" sz="2000" dirty="0">
              <a:solidFill>
                <a:srgbClr val="FFFF00"/>
              </a:solidFill>
              <a:latin typeface="+mn-lt"/>
              <a:cs typeface="Courier New" panose="02070309020205020404" pitchFamily="49" charset="0"/>
            </a:endParaRPr>
          </a:p>
          <a:p>
            <a:pPr lvl="3"/>
            <a:r>
              <a:rPr lang="en-US" sz="20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		from string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2534325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655D-1582-1746-9B4E-D01DA9FD3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A8C33-3A93-CD40-9ED8-8B27E1CBC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567550"/>
            <a:ext cx="8119872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If a string has 10 letters, what is the index of the last letter?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D539AB-7A8C-774B-AB24-CFC0051B5323}"/>
              </a:ext>
            </a:extLst>
          </p:cNvPr>
          <p:cNvSpPr txBox="1"/>
          <p:nvPr/>
        </p:nvSpPr>
        <p:spPr>
          <a:xfrm>
            <a:off x="2831123" y="2193681"/>
            <a:ext cx="16177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AutoNum type="alphaUcParenR"/>
            </a:pPr>
            <a:r>
              <a:rPr lang="en-US" sz="2800" dirty="0">
                <a:solidFill>
                  <a:schemeClr val="bg1"/>
                </a:solidFill>
              </a:rPr>
              <a:t>     9</a:t>
            </a:r>
          </a:p>
          <a:p>
            <a:pPr marL="342900" indent="-342900">
              <a:buClr>
                <a:schemeClr val="bg1"/>
              </a:buClr>
              <a:buAutoNum type="alphaUcParenR"/>
            </a:pPr>
            <a:r>
              <a:rPr lang="en-US" sz="2800" dirty="0">
                <a:solidFill>
                  <a:schemeClr val="bg1"/>
                </a:solidFill>
              </a:rPr>
              <a:t>   10</a:t>
            </a:r>
          </a:p>
          <a:p>
            <a:pPr marL="342900" indent="-342900">
              <a:buClr>
                <a:schemeClr val="bg1"/>
              </a:buClr>
              <a:buAutoNum type="alphaUcParenR"/>
            </a:pPr>
            <a:r>
              <a:rPr lang="en-US" sz="2800" dirty="0">
                <a:solidFill>
                  <a:schemeClr val="bg1"/>
                </a:solidFill>
              </a:rPr>
              <a:t>   11</a:t>
            </a:r>
          </a:p>
        </p:txBody>
      </p:sp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D272DCC-909C-AD4E-AE17-1B0D5D89526E}"/>
              </a:ext>
            </a:extLst>
          </p:cNvPr>
          <p:cNvSpPr/>
          <p:nvPr/>
        </p:nvSpPr>
        <p:spPr>
          <a:xfrm>
            <a:off x="8659368" y="27432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998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22EF-6217-CB43-92AC-4791D2CA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 of a string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D4D53-7D68-6D4A-8DF3-9C4BA0C4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9783" y="1458490"/>
            <a:ext cx="8264434" cy="3078676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cs typeface="Courier New" panose="02070309020205020404" pitchFamily="49" charset="0"/>
              </a:rPr>
              <a:t>Built-in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returns</a:t>
            </a:r>
            <a:r>
              <a:rPr lang="en-US" sz="2400" dirty="0"/>
              <a:t> the length of string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</a:p>
          <a:p>
            <a:pPr marL="14605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2400" dirty="0">
                <a:cs typeface="Courier New" panose="02070309020205020404" pitchFamily="49" charset="0"/>
              </a:rPr>
              <a:t>Examples:</a:t>
            </a:r>
          </a:p>
          <a:p>
            <a:pPr marL="14605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(“hello”)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			is  5</a:t>
            </a:r>
          </a:p>
          <a:p>
            <a:pPr marL="14605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(“Lesley Greene”)</a:t>
            </a:r>
            <a:r>
              <a:rPr lang="en-US" sz="2400" dirty="0">
                <a:cs typeface="Courier New" panose="02070309020205020404" pitchFamily="49" charset="0"/>
              </a:rPr>
              <a:t>		is 13</a:t>
            </a:r>
          </a:p>
          <a:p>
            <a:pPr marL="14605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(“”)</a:t>
            </a:r>
            <a:r>
              <a:rPr lang="en-US" sz="2400" dirty="0">
                <a:cs typeface="Courier New" panose="02070309020205020404" pitchFamily="49" charset="0"/>
              </a:rPr>
              <a:t>				is   0</a:t>
            </a:r>
          </a:p>
          <a:p>
            <a:pPr marL="146050" indent="0">
              <a:buNone/>
            </a:pPr>
            <a:endParaRPr lang="en-US" sz="2400" dirty="0">
              <a:cs typeface="Courier New" panose="02070309020205020404" pitchFamily="49" charset="0"/>
            </a:endParaRPr>
          </a:p>
          <a:p>
            <a:pPr marL="146050" indent="0">
              <a:buNone/>
            </a:pPr>
            <a:endParaRPr lang="en-US" sz="2400" dirty="0">
              <a:cs typeface="Courier New" panose="02070309020205020404" pitchFamily="49" charset="0"/>
            </a:endParaRPr>
          </a:p>
          <a:p>
            <a:pPr marL="146050" indent="0">
              <a:buNone/>
            </a:pPr>
            <a:endParaRPr lang="en-US" sz="2400" dirty="0"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	</a:t>
            </a:r>
          </a:p>
          <a:p>
            <a:pPr marL="146050" indent="0">
              <a:buNone/>
            </a:pPr>
            <a:endParaRPr lang="en-US" sz="2400" dirty="0">
              <a:latin typeface="+mj-lt"/>
              <a:cs typeface="Courier New" panose="02070309020205020404" pitchFamily="49" charset="0"/>
            </a:endParaRPr>
          </a:p>
          <a:p>
            <a:pPr marL="14605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8133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22EF-6217-CB43-92AC-4791D2CA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using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D4D53-7D68-6D4A-8DF3-9C4BA0C4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7038900" cy="2226520"/>
          </a:xfrm>
        </p:spPr>
        <p:txBody>
          <a:bodyPr/>
          <a:lstStyle/>
          <a:p>
            <a:r>
              <a:rPr lang="en-US" sz="2400" dirty="0"/>
              <a:t>Write a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lastLetter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2400" dirty="0"/>
              <a:t>that returns the last letter in the input string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631A27-066D-604F-B929-55FA628D6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463" y="2046208"/>
            <a:ext cx="7265074" cy="241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93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D1BB9-57E6-0E4A-9DAD-FFA704103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your Code Afrique nickname?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C1D58-F041-6240-8EC3-1D2C8BE1E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7824" y="1024710"/>
            <a:ext cx="8101584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/>
              <a:t>Write a function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nickname(first, last)</a:t>
            </a:r>
            <a:r>
              <a:rPr lang="en-US" sz="1800" dirty="0"/>
              <a:t>that consists of the first three letters of your given name (first name) followed by the last three letters of your surname (last name) , followed by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“ca”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(for Code Afrique)</a:t>
            </a:r>
          </a:p>
          <a:p>
            <a:pPr marL="146050" indent="0">
              <a:buNone/>
            </a:pPr>
            <a:endParaRPr lang="en-US" sz="1800" dirty="0"/>
          </a:p>
          <a:p>
            <a:pPr marL="146050" indent="0">
              <a:buNone/>
            </a:pPr>
            <a:r>
              <a:rPr lang="en-US" sz="1800" dirty="0"/>
              <a:t>For example: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nickname(“</a:t>
            </a:r>
            <a:r>
              <a:rPr lang="en-US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Hak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im”, “Weathersp</a:t>
            </a:r>
            <a:r>
              <a:rPr lang="en-US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  <a:r>
              <a:rPr lang="en-US" sz="1800" dirty="0"/>
              <a:t> is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18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Hakoon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44D9B7-8E37-7D4E-9BF7-D910727E5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45" y="2894686"/>
            <a:ext cx="5794131" cy="1928764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62FC32F-9861-084D-8857-5A5DDCB49302}"/>
              </a:ext>
            </a:extLst>
          </p:cNvPr>
          <p:cNvSpPr/>
          <p:nvPr/>
        </p:nvSpPr>
        <p:spPr>
          <a:xfrm>
            <a:off x="8659368" y="27432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3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14BB2-EA03-DE4C-B97D-8EF68B873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strings?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15F6E-541A-D645-8A8B-2F4BF5430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567550"/>
            <a:ext cx="8266176" cy="2911200"/>
          </a:xfrm>
        </p:spPr>
        <p:txBody>
          <a:bodyPr/>
          <a:lstStyle/>
          <a:p>
            <a:r>
              <a:rPr lang="en-US" sz="2000" dirty="0"/>
              <a:t>A string is a list of letters, enclosed by quotes</a:t>
            </a:r>
          </a:p>
          <a:p>
            <a:r>
              <a:rPr lang="en-US" sz="2000" dirty="0"/>
              <a:t>We can glue two strings together  with </a:t>
            </a:r>
            <a:r>
              <a:rPr lang="en-US" sz="2000" dirty="0">
                <a:solidFill>
                  <a:srgbClr val="FFFF00"/>
                </a:solidFill>
              </a:rPr>
              <a:t>+</a:t>
            </a:r>
          </a:p>
          <a:p>
            <a:r>
              <a:rPr lang="en-US" sz="2000" dirty="0"/>
              <a:t>We can get the length of string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/>
              <a:t> with the function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</a:p>
          <a:p>
            <a:r>
              <a:rPr lang="en-US" sz="2000" dirty="0"/>
              <a:t>Letters in a string are indexed from </a:t>
            </a:r>
            <a:r>
              <a:rPr lang="en-US" sz="2000" dirty="0">
                <a:solidFill>
                  <a:srgbClr val="FFFF00"/>
                </a:solidFill>
              </a:rPr>
              <a:t>0</a:t>
            </a:r>
          </a:p>
          <a:p>
            <a:r>
              <a:rPr lang="en-US" sz="2000" dirty="0"/>
              <a:t>To get the letter of string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/>
              <a:t> at index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/>
              <a:t>, use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s[x]</a:t>
            </a:r>
            <a:r>
              <a:rPr lang="en-US" sz="2000" dirty="0"/>
              <a:t>   (square brackets!)</a:t>
            </a:r>
          </a:p>
        </p:txBody>
      </p:sp>
    </p:spTree>
    <p:extLst>
      <p:ext uri="{BB962C8B-B14F-4D97-AF65-F5344CB8AC3E}">
        <p14:creationId xmlns:p14="http://schemas.microsoft.com/office/powerpoint/2010/main" val="37747899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ctrTitle"/>
          </p:nvPr>
        </p:nvSpPr>
        <p:spPr>
          <a:xfrm>
            <a:off x="3537149" y="1578400"/>
            <a:ext cx="5360665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1479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30B36-8A5D-2247-AAD3-6D53ACE4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Eliminated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F0E1C-4244-E341-BE32-D717B3DA9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2334" y="773496"/>
            <a:ext cx="7038900" cy="3929131"/>
          </a:xfrm>
        </p:spPr>
        <p:txBody>
          <a:bodyPr/>
          <a:lstStyle/>
          <a:p>
            <a:r>
              <a:rPr lang="en-US" sz="1600" dirty="0"/>
              <a:t>Booleans, and, or, not, …</a:t>
            </a:r>
          </a:p>
          <a:p>
            <a:r>
              <a:rPr lang="en-US" sz="1600" dirty="0"/>
              <a:t>String escaping, single quoted strings, string slicing, negative indexing</a:t>
            </a:r>
          </a:p>
          <a:p>
            <a:r>
              <a:rPr lang="en-US" sz="1600" dirty="0"/>
              <a:t>Compound assignment operators like +=, -=</a:t>
            </a:r>
          </a:p>
          <a:p>
            <a:r>
              <a:rPr lang="en-US" sz="1600" dirty="0"/>
              <a:t>Object orientation, methods (everything is functional now)</a:t>
            </a:r>
          </a:p>
          <a:p>
            <a:r>
              <a:rPr lang="en-US" sz="1600" dirty="0"/>
              <a:t>Mutable data structures, arrays</a:t>
            </a:r>
          </a:p>
          <a:p>
            <a:r>
              <a:rPr lang="en-US" sz="1600" dirty="0"/>
              <a:t>Ranges except range(start, end)</a:t>
            </a:r>
          </a:p>
          <a:p>
            <a:r>
              <a:rPr lang="en-US" sz="1600" dirty="0"/>
              <a:t>Data type discussion</a:t>
            </a:r>
          </a:p>
          <a:p>
            <a:r>
              <a:rPr lang="en-US" sz="1600" dirty="0"/>
              <a:t>“Laundry lists” (i.e., operators)</a:t>
            </a:r>
          </a:p>
          <a:p>
            <a:r>
              <a:rPr lang="en-US" sz="1600" dirty="0"/>
              <a:t>External libraries</a:t>
            </a:r>
          </a:p>
          <a:p>
            <a:r>
              <a:rPr lang="en-US" sz="1600" dirty="0" err="1"/>
              <a:t>Elif</a:t>
            </a:r>
            <a:endParaRPr lang="en-US" sz="1600" dirty="0"/>
          </a:p>
          <a:p>
            <a:r>
              <a:rPr lang="en-US" sz="1600" dirty="0"/>
              <a:t>While loops</a:t>
            </a:r>
          </a:p>
          <a:p>
            <a:r>
              <a:rPr lang="en-US" sz="1600" dirty="0"/>
              <a:t>Infinite loop interruption</a:t>
            </a:r>
          </a:p>
          <a:p>
            <a:r>
              <a:rPr lang="en-US" sz="1600" dirty="0"/>
              <a:t>Comments (except commenting out functions)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1875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165886-6F45-2942-AD6D-3869DA1B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lists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D10C9-3153-604B-BDF8-25BEBE5DC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494" y="818613"/>
            <a:ext cx="7639714" cy="2911200"/>
          </a:xfrm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[ 1, -5, 3 ] 		</a:t>
            </a:r>
            <a:r>
              <a:rPr lang="en-US" sz="2000" dirty="0"/>
              <a:t>a list of numbers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 “dogs”, “cats” ]</a:t>
            </a:r>
            <a:r>
              <a:rPr lang="en-US" sz="2000" dirty="0"/>
              <a:t>	a list of strings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sz="2000" dirty="0"/>
              <a:t>				an empty list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[4]	</a:t>
            </a:r>
            <a:r>
              <a:rPr lang="en-US" sz="2000" dirty="0"/>
              <a:t>		a list with one number</a:t>
            </a:r>
          </a:p>
          <a:p>
            <a:pPr marL="14605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188539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165886-6F45-2942-AD6D-3869DA1B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lists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D10C9-3153-604B-BDF8-25BEBE5DC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494" y="818613"/>
            <a:ext cx="7639714" cy="2911200"/>
          </a:xfrm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[ 1, -5, 3 ] 		</a:t>
            </a:r>
            <a:r>
              <a:rPr lang="en-US" sz="2000" dirty="0"/>
              <a:t>a list of numbers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 “dogs”, “cats” ]</a:t>
            </a:r>
            <a:r>
              <a:rPr lang="en-US" sz="2000" dirty="0"/>
              <a:t>	a list of strings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sz="2000" dirty="0"/>
              <a:t>				an empty list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[4]	</a:t>
            </a:r>
            <a:r>
              <a:rPr lang="en-US" sz="2000" dirty="0"/>
              <a:t>		a list with one number</a:t>
            </a:r>
          </a:p>
          <a:p>
            <a:pPr marL="146050" indent="0">
              <a:buNone/>
            </a:pPr>
            <a:endParaRPr lang="en-US" sz="1600" dirty="0"/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45786754-04BC-BD4C-BFEF-621269A291BD}"/>
              </a:ext>
            </a:extLst>
          </p:cNvPr>
          <p:cNvSpPr/>
          <p:nvPr/>
        </p:nvSpPr>
        <p:spPr>
          <a:xfrm>
            <a:off x="4443479" y="62803"/>
            <a:ext cx="2996241" cy="787309"/>
          </a:xfrm>
          <a:prstGeom prst="wedgeEllipseCallout">
            <a:avLst>
              <a:gd name="adj1" fmla="val -83540"/>
              <a:gd name="adj2" fmla="val 7967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</a:rPr>
              <a:t>Lists use “square brackets”  [ ]</a:t>
            </a:r>
            <a:endParaRPr lang="en-US" sz="1800" dirty="0">
              <a:solidFill>
                <a:sysClr val="windowText" lastClr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1441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165886-6F45-2942-AD6D-3869DA1B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lists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D10C9-3153-604B-BDF8-25BEBE5DC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494" y="818613"/>
            <a:ext cx="7639714" cy="2911200"/>
          </a:xfrm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[ 1, -5, 3 ] 		</a:t>
            </a:r>
            <a:r>
              <a:rPr lang="en-US" sz="2000" dirty="0"/>
              <a:t>a list of numbers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 “dogs”, “cats” ]</a:t>
            </a:r>
            <a:r>
              <a:rPr lang="en-US" sz="2000" dirty="0"/>
              <a:t>	a list of strings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sz="2000" dirty="0"/>
              <a:t>				an empty list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[4]	</a:t>
            </a:r>
            <a:r>
              <a:rPr lang="en-US" sz="2000" dirty="0"/>
              <a:t>		a list with one number</a:t>
            </a:r>
          </a:p>
          <a:p>
            <a:pPr marL="146050" indent="0">
              <a:buNone/>
            </a:pPr>
            <a:endParaRPr lang="en-US" sz="1600" dirty="0"/>
          </a:p>
          <a:p>
            <a:pPr marL="146050" indent="0">
              <a:buNone/>
            </a:pPr>
            <a:r>
              <a:rPr lang="en-US" sz="2000" dirty="0">
                <a:solidFill>
                  <a:srgbClr val="FFFF00"/>
                </a:solidFill>
              </a:rPr>
              <a:t>Fun fact: a string is a list of letters, and everything you can do with strings you can also do with other lists</a:t>
            </a:r>
          </a:p>
          <a:p>
            <a:pPr marL="146050" indent="0">
              <a:buNone/>
            </a:pPr>
            <a:endParaRPr lang="en-US" sz="1000" dirty="0">
              <a:solidFill>
                <a:srgbClr val="FFFF00"/>
              </a:solidFill>
            </a:endParaRPr>
          </a:p>
          <a:p>
            <a:pPr marL="14605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For example: </a:t>
            </a:r>
          </a:p>
          <a:p>
            <a:pPr marL="146050" indent="0">
              <a:buNone/>
            </a:pP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“dogs”, “cats”, “mice” ]</a:t>
            </a:r>
            <a:r>
              <a:rPr 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FFFF00"/>
                </a:solidFill>
              </a:rPr>
              <a:t>is</a:t>
            </a:r>
            <a:r>
              <a:rPr lang="en-US" sz="2000" dirty="0">
                <a:solidFill>
                  <a:schemeClr val="bg1"/>
                </a:solidFill>
              </a:rPr>
              <a:t>  3</a:t>
            </a:r>
          </a:p>
          <a:p>
            <a:pPr marL="14605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“dogs” ] + [ “cats ] </a:t>
            </a:r>
            <a:r>
              <a:rPr lang="en-US" sz="2000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is</a:t>
            </a:r>
            <a:r>
              <a:rPr lang="en-US" sz="20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“dogs”, “cats” ]</a:t>
            </a:r>
            <a:r>
              <a:rPr 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45786754-04BC-BD4C-BFEF-621269A291BD}"/>
              </a:ext>
            </a:extLst>
          </p:cNvPr>
          <p:cNvSpPr/>
          <p:nvPr/>
        </p:nvSpPr>
        <p:spPr>
          <a:xfrm>
            <a:off x="4443479" y="62803"/>
            <a:ext cx="2996241" cy="787309"/>
          </a:xfrm>
          <a:prstGeom prst="wedgeEllipseCallout">
            <a:avLst>
              <a:gd name="adj1" fmla="val -83540"/>
              <a:gd name="adj2" fmla="val 7967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</a:rPr>
              <a:t>Lists use “square brackets”  [ ]</a:t>
            </a:r>
            <a:endParaRPr lang="en-US" sz="1800" dirty="0">
              <a:solidFill>
                <a:sysClr val="windowText" lastClr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382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6F59C-D9EC-5945-B00B-1D096398A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859" y="207700"/>
            <a:ext cx="7038900" cy="696426"/>
          </a:xfrm>
        </p:spPr>
        <p:txBody>
          <a:bodyPr/>
          <a:lstStyle/>
          <a:p>
            <a:r>
              <a:rPr lang="en-US" dirty="0"/>
              <a:t>Example function with lists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A622F-F57F-7A48-92A7-958755BE5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1859" y="723445"/>
            <a:ext cx="7135665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Write a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addToList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x)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/>
              <a:t>that returns a new list consisting of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/>
              <a:t> and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marL="146050" indent="0">
              <a:buNone/>
            </a:pP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1800" dirty="0">
                <a:latin typeface="+mj-lt"/>
                <a:cs typeface="Courier New" panose="02070309020205020404" pitchFamily="49" charset="0"/>
              </a:rPr>
              <a:t>For example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addToList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([ “apples”, “juice” ], “milk”) 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becomes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 “apples”, “juice”, “milk” ]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5578B-2605-9844-8049-769F6D78B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75" y="2632131"/>
            <a:ext cx="7749670" cy="202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418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6F59C-D9EC-5945-B00B-1D096398A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859" y="207700"/>
            <a:ext cx="7038900" cy="696426"/>
          </a:xfrm>
        </p:spPr>
        <p:txBody>
          <a:bodyPr/>
          <a:lstStyle/>
          <a:p>
            <a:r>
              <a:rPr lang="en-US" dirty="0"/>
              <a:t>Example function with lists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A622F-F57F-7A48-92A7-958755BE5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1859" y="723445"/>
            <a:ext cx="7135665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Write a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addToList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x)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/>
              <a:t>that returns a new list consisting of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/>
              <a:t> and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marL="146050" indent="0">
              <a:buNone/>
            </a:pP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1800" dirty="0">
                <a:latin typeface="+mj-lt"/>
                <a:cs typeface="Courier New" panose="02070309020205020404" pitchFamily="49" charset="0"/>
              </a:rPr>
              <a:t>For example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addToList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([ “apples”, “juice” ], “milk”) 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becomes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 “apples”, “juice”, “milk” ]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5578B-2605-9844-8049-769F6D78B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75" y="2632131"/>
            <a:ext cx="7749670" cy="2020824"/>
          </a:xfrm>
          <a:prstGeom prst="rect">
            <a:avLst/>
          </a:prstGeom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E32B71DC-1068-9E46-8AEE-DC324C139A0D}"/>
              </a:ext>
            </a:extLst>
          </p:cNvPr>
          <p:cNvSpPr/>
          <p:nvPr/>
        </p:nvSpPr>
        <p:spPr>
          <a:xfrm>
            <a:off x="336952" y="4214950"/>
            <a:ext cx="2996241" cy="831660"/>
          </a:xfrm>
          <a:prstGeom prst="wedgeEllipseCallout">
            <a:avLst>
              <a:gd name="adj1" fmla="val 41077"/>
              <a:gd name="adj2" fmla="val -89012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</a:rPr>
              <a:t>List consisting of </a:t>
            </a:r>
            <a:r>
              <a:rPr lang="en-US" sz="180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algn="ctr"/>
            <a:r>
              <a:rPr lang="en-US" sz="1800" dirty="0">
                <a:solidFill>
                  <a:sysClr val="windowText" lastClr="000000"/>
                </a:solidFill>
                <a:latin typeface="+mj-lt"/>
                <a:cs typeface="Courier New" panose="02070309020205020404" pitchFamily="49" charset="0"/>
              </a:rPr>
              <a:t>(just one element)</a:t>
            </a:r>
          </a:p>
        </p:txBody>
      </p:sp>
    </p:spTree>
    <p:extLst>
      <p:ext uri="{BB962C8B-B14F-4D97-AF65-F5344CB8AC3E}">
        <p14:creationId xmlns:p14="http://schemas.microsoft.com/office/powerpoint/2010/main" val="17514614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6F59C-D9EC-5945-B00B-1D096398A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859" y="207700"/>
            <a:ext cx="7038900" cy="696426"/>
          </a:xfrm>
        </p:spPr>
        <p:txBody>
          <a:bodyPr/>
          <a:lstStyle/>
          <a:p>
            <a:r>
              <a:rPr lang="en-US" dirty="0"/>
              <a:t>Try it out (and take turns!)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5578B-2605-9844-8049-769F6D78B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09" y="1000621"/>
            <a:ext cx="8369782" cy="2182526"/>
          </a:xfrm>
          <a:prstGeom prst="rect">
            <a:avLst/>
          </a:prstGeom>
        </p:spPr>
      </p:pic>
      <p:sp>
        <p:nvSpPr>
          <p:cNvPr id="8" name="Action Button: Forward or Next 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036BC93-5431-DC45-9E6B-B9B582F968FB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8947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14BB2-EA03-DE4C-B97D-8EF68B873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lists?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15F6E-541A-D645-8A8B-2F4BF5430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" y="1567550"/>
            <a:ext cx="7918704" cy="2911200"/>
          </a:xfrm>
        </p:spPr>
        <p:txBody>
          <a:bodyPr/>
          <a:lstStyle/>
          <a:p>
            <a:r>
              <a:rPr lang="en-US" sz="2000" dirty="0"/>
              <a:t>You can put anything in a list</a:t>
            </a:r>
          </a:p>
          <a:p>
            <a:r>
              <a:rPr lang="en-US" sz="2000" dirty="0"/>
              <a:t>They are much like strings</a:t>
            </a:r>
          </a:p>
          <a:p>
            <a:r>
              <a:rPr lang="en-US" sz="2000" dirty="0"/>
              <a:t>We can glue two lists together  with </a:t>
            </a:r>
            <a:r>
              <a:rPr lang="en-US" sz="2000" dirty="0">
                <a:solidFill>
                  <a:srgbClr val="FFFF00"/>
                </a:solidFill>
              </a:rPr>
              <a:t>+</a:t>
            </a:r>
          </a:p>
          <a:p>
            <a:r>
              <a:rPr lang="en-US" sz="2000" dirty="0"/>
              <a:t>We can get the number of elements in list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/>
              <a:t> using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000" dirty="0"/>
              <a:t>Elements of a list are indexed from </a:t>
            </a:r>
            <a:r>
              <a:rPr lang="en-US" sz="2000" dirty="0">
                <a:solidFill>
                  <a:srgbClr val="FFFF00"/>
                </a:solidFill>
              </a:rPr>
              <a:t>0</a:t>
            </a:r>
          </a:p>
          <a:p>
            <a:r>
              <a:rPr lang="en-US" sz="2000" dirty="0"/>
              <a:t>To get the element of string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/>
              <a:t> at index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/>
              <a:t>, use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[x]</a:t>
            </a:r>
          </a:p>
        </p:txBody>
      </p:sp>
    </p:spTree>
    <p:extLst>
      <p:ext uri="{BB962C8B-B14F-4D97-AF65-F5344CB8AC3E}">
        <p14:creationId xmlns:p14="http://schemas.microsoft.com/office/powerpoint/2010/main" val="27980908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04593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EFC5F1-0A93-874F-9CC7-F82D3C6AA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keep a shopping list?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E6304D-0A68-8A4F-B45F-0F0FC9195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93" y="1104648"/>
            <a:ext cx="7807013" cy="2174884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AFD4FE62-81BD-CC4D-81D1-11553144955B}"/>
              </a:ext>
            </a:extLst>
          </p:cNvPr>
          <p:cNvSpPr/>
          <p:nvPr/>
        </p:nvSpPr>
        <p:spPr>
          <a:xfrm>
            <a:off x="914754" y="3557573"/>
            <a:ext cx="7479438" cy="962557"/>
          </a:xfrm>
          <a:prstGeom prst="wedgeRoundRectCallout">
            <a:avLst>
              <a:gd name="adj1" fmla="val -10408"/>
              <a:gd name="adj2" fmla="val -1880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  <a:r>
              <a:rPr lang="en-US" sz="2000" dirty="0"/>
              <a:t> is a “variable”</a:t>
            </a:r>
          </a:p>
          <a:p>
            <a:pPr algn="ctr"/>
            <a:r>
              <a:rPr lang="en-US" sz="2000" b="1" dirty="0"/>
              <a:t>Variables remember values so you can use them later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83C10D-A0F5-8E4A-AF05-6A9B502DA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93" y="1956040"/>
            <a:ext cx="1621972" cy="32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649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EFC5F1-0A93-874F-9CC7-F82D3C6AA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keep a shopping list?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95EF8D-9F00-6348-93AC-60690B7FB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50" y="1016724"/>
            <a:ext cx="7877099" cy="2194409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AFD4FE62-81BD-CC4D-81D1-11553144955B}"/>
              </a:ext>
            </a:extLst>
          </p:cNvPr>
          <p:cNvSpPr/>
          <p:nvPr/>
        </p:nvSpPr>
        <p:spPr>
          <a:xfrm>
            <a:off x="1673352" y="3557573"/>
            <a:ext cx="5246194" cy="962557"/>
          </a:xfrm>
          <a:prstGeom prst="wedgeRoundRectCallout">
            <a:avLst>
              <a:gd name="adj1" fmla="val 13358"/>
              <a:gd name="adj2" fmla="val -1452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Courier New" panose="02070309020205020404" pitchFamily="49" charset="0"/>
              </a:rPr>
              <a:t>Python can recall the value of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7DB7C-5DB6-A64F-8E48-015D50626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50" y="1878402"/>
            <a:ext cx="1621972" cy="32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65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AF4BA-C999-2042-B679-E27CD9CCE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are teaching a subset of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C71BE-3133-6D47-AE5D-F466881BC4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Pretend  Python is (mostly) a functional language</a:t>
            </a:r>
          </a:p>
          <a:p>
            <a:r>
              <a:rPr lang="en-US" sz="1800" dirty="0"/>
              <a:t>Functions have ”input parameters” or “arguments”</a:t>
            </a:r>
          </a:p>
          <a:p>
            <a:r>
              <a:rPr lang="en-US" sz="1800" dirty="0"/>
              <a:t>Input parameters are *not* variables---they are constants</a:t>
            </a:r>
          </a:p>
          <a:p>
            <a:r>
              <a:rPr lang="en-US" sz="1800" dirty="0"/>
              <a:t>Lists and strings are also constants---you can’t change them</a:t>
            </a:r>
          </a:p>
          <a:p>
            <a:r>
              <a:rPr lang="en-US" sz="1800" dirty="0"/>
              <a:t>You can’t even append to them!</a:t>
            </a:r>
          </a:p>
          <a:p>
            <a:r>
              <a:rPr lang="en-US" sz="1800" dirty="0"/>
              <a:t>The only thing that can be mutated is a variable</a:t>
            </a:r>
          </a:p>
          <a:p>
            <a:r>
              <a:rPr lang="en-US" sz="1800" dirty="0"/>
              <a:t>Pretend range() has exactly two arguments</a:t>
            </a:r>
          </a:p>
        </p:txBody>
      </p:sp>
    </p:spTree>
    <p:extLst>
      <p:ext uri="{BB962C8B-B14F-4D97-AF65-F5344CB8AC3E}">
        <p14:creationId xmlns:p14="http://schemas.microsoft.com/office/powerpoint/2010/main" val="25087309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“rice” to the shopping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19F34-1E12-FE48-AAF5-20568A89C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65" y="1189096"/>
            <a:ext cx="8031773" cy="209438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B26A030-D61B-404A-8018-0872CBEC2E94}"/>
              </a:ext>
            </a:extLst>
          </p:cNvPr>
          <p:cNvSpPr/>
          <p:nvPr/>
        </p:nvSpPr>
        <p:spPr>
          <a:xfrm>
            <a:off x="4270075" y="3648974"/>
            <a:ext cx="3856008" cy="854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Does it work?</a:t>
            </a:r>
          </a:p>
        </p:txBody>
      </p:sp>
    </p:spTree>
    <p:extLst>
      <p:ext uri="{BB962C8B-B14F-4D97-AF65-F5344CB8AC3E}">
        <p14:creationId xmlns:p14="http://schemas.microsoft.com/office/powerpoint/2010/main" val="11481091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“rice” to the shopping list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ED2027-B60A-364D-844D-43FB1463F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69" y="1175253"/>
            <a:ext cx="7867396" cy="2051523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C32E501-1620-2A4A-96D5-36E9BD47525E}"/>
              </a:ext>
            </a:extLst>
          </p:cNvPr>
          <p:cNvSpPr/>
          <p:nvPr/>
        </p:nvSpPr>
        <p:spPr>
          <a:xfrm>
            <a:off x="914753" y="3557573"/>
            <a:ext cx="5503631" cy="962557"/>
          </a:xfrm>
          <a:prstGeom prst="wedgeRoundRectCallout">
            <a:avLst>
              <a:gd name="adj1" fmla="val 31091"/>
              <a:gd name="adj2" fmla="val -1123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Courier New" panose="02070309020205020404" pitchFamily="49" charset="0"/>
              </a:rPr>
              <a:t>The value of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  <a:r>
              <a:rPr lang="en-US" sz="2000" dirty="0">
                <a:cs typeface="Courier New" panose="02070309020205020404" pitchFamily="49" charset="0"/>
              </a:rPr>
              <a:t> has </a:t>
            </a:r>
            <a:r>
              <a:rPr lang="en-US" sz="2000" i="1" dirty="0">
                <a:cs typeface="Courier New" panose="02070309020205020404" pitchFamily="49" charset="0"/>
              </a:rPr>
              <a:t>not</a:t>
            </a:r>
            <a:r>
              <a:rPr lang="en-US" sz="2000" dirty="0">
                <a:cs typeface="Courier New" panose="02070309020205020404" pitchFamily="49" charset="0"/>
              </a:rPr>
              <a:t> changed…</a:t>
            </a:r>
          </a:p>
          <a:p>
            <a:pPr algn="ctr"/>
            <a:r>
              <a:rPr lang="en-US" sz="2000" dirty="0">
                <a:cs typeface="Courier New" panose="02070309020205020404" pitchFamily="49" charset="0"/>
              </a:rPr>
              <a:t>(because we didn’t tell Python to do that)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572080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“rice” to the shopping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BC65D8-C887-DE4F-949A-4D040C489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39" y="1086619"/>
            <a:ext cx="8072441" cy="210499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9DA8E82-B37A-254E-91BF-608F08EDABEA}"/>
              </a:ext>
            </a:extLst>
          </p:cNvPr>
          <p:cNvSpPr/>
          <p:nvPr/>
        </p:nvSpPr>
        <p:spPr>
          <a:xfrm>
            <a:off x="641839" y="3557573"/>
            <a:ext cx="6965969" cy="962557"/>
          </a:xfrm>
          <a:prstGeom prst="wedgeRoundRectCallout">
            <a:avLst>
              <a:gd name="adj1" fmla="val 22119"/>
              <a:gd name="adj2" fmla="val -1287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Courier New" panose="02070309020205020404" pitchFamily="49" charset="0"/>
              </a:rPr>
              <a:t>Here we tell Python to store a new value for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876487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“rice” to the shopping list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3F1A7-C06C-5C49-A3DE-67CE0634E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" y="1158848"/>
            <a:ext cx="8233775" cy="214706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E83BFFC-E5D7-9740-A841-2668C1492C8C}"/>
              </a:ext>
            </a:extLst>
          </p:cNvPr>
          <p:cNvSpPr/>
          <p:nvPr/>
        </p:nvSpPr>
        <p:spPr>
          <a:xfrm>
            <a:off x="4736592" y="3560630"/>
            <a:ext cx="3475423" cy="962557"/>
          </a:xfrm>
          <a:prstGeom prst="wedgeRoundRectCallout">
            <a:avLst>
              <a:gd name="adj1" fmla="val 33328"/>
              <a:gd name="adj2" fmla="val -1150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Courier New" panose="02070309020205020404" pitchFamily="49" charset="0"/>
              </a:rPr>
              <a:t>Now “rice” </a:t>
            </a:r>
            <a:r>
              <a:rPr lang="en-US" sz="2000" i="1" dirty="0">
                <a:cs typeface="Courier New" panose="02070309020205020404" pitchFamily="49" charset="0"/>
              </a:rPr>
              <a:t>is</a:t>
            </a:r>
            <a:r>
              <a:rPr lang="en-US" sz="2000" dirty="0">
                <a:cs typeface="Courier New" panose="02070309020205020404" pitchFamily="49" charset="0"/>
              </a:rPr>
              <a:t> in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</a:p>
        </p:txBody>
      </p:sp>
    </p:spTree>
    <p:extLst>
      <p:ext uri="{BB962C8B-B14F-4D97-AF65-F5344CB8AC3E}">
        <p14:creationId xmlns:p14="http://schemas.microsoft.com/office/powerpoint/2010/main" val="14280025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“rice” to the shopping list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3F1A7-C06C-5C49-A3DE-67CE0634E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" y="1158848"/>
            <a:ext cx="8233775" cy="21470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A8D864-7D92-4641-8875-19A01E157CA7}"/>
              </a:ext>
            </a:extLst>
          </p:cNvPr>
          <p:cNvSpPr txBox="1"/>
          <p:nvPr/>
        </p:nvSpPr>
        <p:spPr>
          <a:xfrm>
            <a:off x="1920240" y="3480054"/>
            <a:ext cx="6385562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Now practice adding some more items to 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47B2B99E-89FC-2C4F-AEF7-9FD34985C084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3705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4A11-2B7F-2A45-8A0F-8C7145B7C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variables?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7CCD11-8B91-A642-84E3-AB3B33797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544" y="1567550"/>
            <a:ext cx="7818120" cy="2911200"/>
          </a:xfrm>
        </p:spPr>
        <p:txBody>
          <a:bodyPr/>
          <a:lstStyle/>
          <a:p>
            <a:r>
              <a:rPr lang="en-US" sz="2400" dirty="0"/>
              <a:t>Each variable has a name</a:t>
            </a:r>
          </a:p>
          <a:p>
            <a:r>
              <a:rPr lang="en-US" sz="2400" dirty="0"/>
              <a:t>You can store any value in a variable</a:t>
            </a:r>
          </a:p>
          <a:p>
            <a:r>
              <a:rPr lang="en-US" sz="2400" dirty="0"/>
              <a:t>The notation for this in Python is      </a:t>
            </a:r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value</a:t>
            </a:r>
          </a:p>
          <a:p>
            <a:r>
              <a:rPr lang="en-US" sz="2400" dirty="0"/>
              <a:t>You can change the value of a variable the same way</a:t>
            </a:r>
          </a:p>
          <a:p>
            <a:pPr marL="14605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416463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Loops</a:t>
            </a:r>
            <a:endParaRPr dirty="0"/>
          </a:p>
        </p:txBody>
      </p:sp>
      <p:pic>
        <p:nvPicPr>
          <p:cNvPr id="3" name="Graphic 2" descr="Circles with arrows">
            <a:extLst>
              <a:ext uri="{FF2B5EF4-FFF2-40B4-BE49-F238E27FC236}">
                <a16:creationId xmlns:a16="http://schemas.microsoft.com/office/drawing/2014/main" id="{0A4BA402-637C-4441-A48B-2E76CE5F4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7150" y="2114550"/>
            <a:ext cx="2817930" cy="281793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9D8B5D-7B85-CD4C-BCD3-FBC578185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Doing something with each element of a list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1BBD06E-0202-B749-8400-784AC9976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6624" y="1048804"/>
            <a:ext cx="7798776" cy="357806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Write a function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product(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that returns the product of all elements in a list of numbers</a:t>
            </a:r>
          </a:p>
          <a:p>
            <a:r>
              <a:rPr lang="en-US" sz="2000" i="1" dirty="0"/>
              <a:t>How would you do this writing on a piece of paper?</a:t>
            </a:r>
          </a:p>
        </p:txBody>
      </p:sp>
    </p:spTree>
    <p:extLst>
      <p:ext uri="{BB962C8B-B14F-4D97-AF65-F5344CB8AC3E}">
        <p14:creationId xmlns:p14="http://schemas.microsoft.com/office/powerpoint/2010/main" val="9343252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9D8B5D-7B85-CD4C-BCD3-FBC578185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Doing something with each element of a list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FE1E52-FF8E-204D-86FA-B106BAB2E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6624" y="1039660"/>
            <a:ext cx="7798776" cy="357806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Write a function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product(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that returns the product of all elements in a list of numbers</a:t>
            </a:r>
          </a:p>
          <a:p>
            <a:r>
              <a:rPr lang="en-US" sz="2000" i="1" dirty="0"/>
              <a:t>How would you do this writing on a piece of paper?</a:t>
            </a:r>
          </a:p>
          <a:p>
            <a:pPr marL="958850" lvl="1" indent="-342900">
              <a:buFont typeface="+mj-lt"/>
              <a:buAutoNum type="arabicPeriod"/>
            </a:pPr>
            <a:r>
              <a:rPr lang="en-US" sz="1800" dirty="0"/>
              <a:t>Start with the first number</a:t>
            </a:r>
          </a:p>
          <a:p>
            <a:pPr marL="958850" lvl="1" indent="-342900">
              <a:buFont typeface="+mj-lt"/>
              <a:buAutoNum type="arabicPeriod"/>
            </a:pPr>
            <a:r>
              <a:rPr lang="en-US" sz="1800" dirty="0"/>
              <a:t>Multiply with the next number</a:t>
            </a:r>
          </a:p>
          <a:p>
            <a:pPr marL="958850" lvl="1" indent="-342900">
              <a:buFont typeface="+mj-lt"/>
              <a:buAutoNum type="arabicPeriod"/>
            </a:pPr>
            <a:r>
              <a:rPr lang="en-US" sz="1800" dirty="0"/>
              <a:t>Repeat until done with all numbers</a:t>
            </a:r>
          </a:p>
          <a:p>
            <a:pPr lvl="1"/>
            <a:endParaRPr lang="en-US" sz="1600" dirty="0"/>
          </a:p>
          <a:p>
            <a:pPr marL="146050" indent="0">
              <a:buNone/>
            </a:pPr>
            <a:r>
              <a:rPr lang="en-US" sz="2400" dirty="0"/>
              <a:t>			</a:t>
            </a:r>
            <a:r>
              <a:rPr lang="en-US" sz="2400" dirty="0">
                <a:solidFill>
                  <a:srgbClr val="FFFF00"/>
                </a:solidFill>
              </a:rPr>
              <a:t>This is called a “loop”</a:t>
            </a:r>
          </a:p>
        </p:txBody>
      </p:sp>
    </p:spTree>
    <p:extLst>
      <p:ext uri="{BB962C8B-B14F-4D97-AF65-F5344CB8AC3E}">
        <p14:creationId xmlns:p14="http://schemas.microsoft.com/office/powerpoint/2010/main" val="10937139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4E046A-8BDE-1147-A362-B09497569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008" y="821297"/>
            <a:ext cx="7217008" cy="2415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</p:spTree>
    <p:extLst>
      <p:ext uri="{BB962C8B-B14F-4D97-AF65-F5344CB8AC3E}">
        <p14:creationId xmlns:p14="http://schemas.microsoft.com/office/powerpoint/2010/main" val="1405592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>
            <a:spLocks noGrp="1"/>
          </p:cNvSpPr>
          <p:nvPr>
            <p:ph type="ctrTitle"/>
          </p:nvPr>
        </p:nvSpPr>
        <p:spPr>
          <a:xfrm>
            <a:off x="2929675" y="1546750"/>
            <a:ext cx="6319200" cy="25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</p:txBody>
      </p:sp>
      <p:sp>
        <p:nvSpPr>
          <p:cNvPr id="228" name="Google Shape;228;p27"/>
          <p:cNvSpPr txBox="1">
            <a:spLocks noGrp="1"/>
          </p:cNvSpPr>
          <p:nvPr>
            <p:ph type="subTitle" idx="1"/>
          </p:nvPr>
        </p:nvSpPr>
        <p:spPr>
          <a:xfrm>
            <a:off x="1272425" y="4311100"/>
            <a:ext cx="4552200" cy="50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Montserrat"/>
                <a:ea typeface="Montserrat"/>
                <a:cs typeface="Montserrat"/>
                <a:sym typeface="Montserrat"/>
              </a:rPr>
              <a:t>Code Afrique Team</a:t>
            </a: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4E046A-8BDE-1147-A362-B09497569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008" y="821297"/>
            <a:ext cx="7217008" cy="2415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E1C7AF0-471C-554F-9BAC-220972F3904B}"/>
              </a:ext>
            </a:extLst>
          </p:cNvPr>
          <p:cNvSpPr/>
          <p:nvPr/>
        </p:nvSpPr>
        <p:spPr>
          <a:xfrm>
            <a:off x="96714" y="1547646"/>
            <a:ext cx="1722559" cy="962557"/>
          </a:xfrm>
          <a:prstGeom prst="wedgeRoundRectCallout">
            <a:avLst>
              <a:gd name="adj1" fmla="val 98001"/>
              <a:gd name="adj2" fmla="val 145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en-US" sz="2000" dirty="0"/>
              <a:t> is a variable</a:t>
            </a:r>
          </a:p>
        </p:txBody>
      </p:sp>
    </p:spTree>
    <p:extLst>
      <p:ext uri="{BB962C8B-B14F-4D97-AF65-F5344CB8AC3E}">
        <p14:creationId xmlns:p14="http://schemas.microsoft.com/office/powerpoint/2010/main" val="23150535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4E046A-8BDE-1147-A362-B09497569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008" y="821297"/>
            <a:ext cx="7217008" cy="2415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E1C7AF0-471C-554F-9BAC-220972F3904B}"/>
              </a:ext>
            </a:extLst>
          </p:cNvPr>
          <p:cNvSpPr/>
          <p:nvPr/>
        </p:nvSpPr>
        <p:spPr>
          <a:xfrm>
            <a:off x="96714" y="1547646"/>
            <a:ext cx="1722559" cy="962557"/>
          </a:xfrm>
          <a:prstGeom prst="wedgeRoundRectCallout">
            <a:avLst>
              <a:gd name="adj1" fmla="val 98001"/>
              <a:gd name="adj2" fmla="val 145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en-US" sz="2000" dirty="0"/>
              <a:t> is a variable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A96DC86E-4D8B-CD45-A3AE-D7F683D39083}"/>
              </a:ext>
            </a:extLst>
          </p:cNvPr>
          <p:cNvSpPr/>
          <p:nvPr/>
        </p:nvSpPr>
        <p:spPr>
          <a:xfrm>
            <a:off x="134449" y="2693096"/>
            <a:ext cx="1722559" cy="962557"/>
          </a:xfrm>
          <a:prstGeom prst="wedgeRoundRectCallout">
            <a:avLst>
              <a:gd name="adj1" fmla="val 122825"/>
              <a:gd name="adj2" fmla="val -703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r>
              <a:rPr lang="en-US" sz="2000" dirty="0"/>
              <a:t> is an element in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130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4E046A-8BDE-1147-A362-B09497569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008" y="821297"/>
            <a:ext cx="7217008" cy="2415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E1C7AF0-471C-554F-9BAC-220972F3904B}"/>
              </a:ext>
            </a:extLst>
          </p:cNvPr>
          <p:cNvSpPr/>
          <p:nvPr/>
        </p:nvSpPr>
        <p:spPr>
          <a:xfrm>
            <a:off x="96714" y="1547646"/>
            <a:ext cx="1722559" cy="962557"/>
          </a:xfrm>
          <a:prstGeom prst="wedgeRoundRectCallout">
            <a:avLst>
              <a:gd name="adj1" fmla="val 98001"/>
              <a:gd name="adj2" fmla="val 145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en-US" sz="2000" dirty="0"/>
              <a:t> is a variable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A96DC86E-4D8B-CD45-A3AE-D7F683D39083}"/>
              </a:ext>
            </a:extLst>
          </p:cNvPr>
          <p:cNvSpPr/>
          <p:nvPr/>
        </p:nvSpPr>
        <p:spPr>
          <a:xfrm>
            <a:off x="134449" y="2693096"/>
            <a:ext cx="1722559" cy="962557"/>
          </a:xfrm>
          <a:prstGeom prst="wedgeRoundRectCallout">
            <a:avLst>
              <a:gd name="adj1" fmla="val 122825"/>
              <a:gd name="adj2" fmla="val -703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r>
              <a:rPr lang="en-US" sz="2000" dirty="0"/>
              <a:t> is an element in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CD22183-C89F-3A47-96AE-5D0D5A2944AB}"/>
              </a:ext>
            </a:extLst>
          </p:cNvPr>
          <p:cNvSpPr/>
          <p:nvPr/>
        </p:nvSpPr>
        <p:spPr>
          <a:xfrm>
            <a:off x="153337" y="3903430"/>
            <a:ext cx="2476652" cy="962557"/>
          </a:xfrm>
          <a:prstGeom prst="wedgeRoundRectCallout">
            <a:avLst>
              <a:gd name="adj1" fmla="val 99225"/>
              <a:gd name="adj2" fmla="val -17470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en-US" sz="2000" dirty="0"/>
              <a:t> is updated for each element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3748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4E046A-8BDE-1147-A362-B09497569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008" y="821297"/>
            <a:ext cx="7217008" cy="2415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E1C7AF0-471C-554F-9BAC-220972F3904B}"/>
              </a:ext>
            </a:extLst>
          </p:cNvPr>
          <p:cNvSpPr/>
          <p:nvPr/>
        </p:nvSpPr>
        <p:spPr>
          <a:xfrm>
            <a:off x="96714" y="1547646"/>
            <a:ext cx="1722559" cy="962557"/>
          </a:xfrm>
          <a:prstGeom prst="wedgeRoundRectCallout">
            <a:avLst>
              <a:gd name="adj1" fmla="val 98001"/>
              <a:gd name="adj2" fmla="val 145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en-US" sz="2000" dirty="0"/>
              <a:t> is a variable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A96DC86E-4D8B-CD45-A3AE-D7F683D39083}"/>
              </a:ext>
            </a:extLst>
          </p:cNvPr>
          <p:cNvSpPr/>
          <p:nvPr/>
        </p:nvSpPr>
        <p:spPr>
          <a:xfrm>
            <a:off x="134449" y="2693096"/>
            <a:ext cx="1722559" cy="962557"/>
          </a:xfrm>
          <a:prstGeom prst="wedgeRoundRectCallout">
            <a:avLst>
              <a:gd name="adj1" fmla="val 122825"/>
              <a:gd name="adj2" fmla="val -703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r>
              <a:rPr lang="en-US" sz="2000" dirty="0"/>
              <a:t> is an element in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75A9E36-E5B8-7345-9DA7-99DB21B6EAB1}"/>
              </a:ext>
            </a:extLst>
          </p:cNvPr>
          <p:cNvSpPr/>
          <p:nvPr/>
        </p:nvSpPr>
        <p:spPr>
          <a:xfrm>
            <a:off x="3613639" y="3903430"/>
            <a:ext cx="5397743" cy="962557"/>
          </a:xfrm>
          <a:prstGeom prst="wedgeRoundRectCallout">
            <a:avLst>
              <a:gd name="adj1" fmla="val 10634"/>
              <a:gd name="adj2" fmla="val -2102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  <a:cs typeface="Courier New" panose="02070309020205020404" pitchFamily="49" charset="0"/>
              </a:rPr>
              <a:t>Here,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result 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is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1 * 3 * 2 * 4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CD22183-C89F-3A47-96AE-5D0D5A2944AB}"/>
              </a:ext>
            </a:extLst>
          </p:cNvPr>
          <p:cNvSpPr/>
          <p:nvPr/>
        </p:nvSpPr>
        <p:spPr>
          <a:xfrm>
            <a:off x="153337" y="3903430"/>
            <a:ext cx="2476652" cy="962557"/>
          </a:xfrm>
          <a:prstGeom prst="wedgeRoundRectCallout">
            <a:avLst>
              <a:gd name="adj1" fmla="val 99225"/>
              <a:gd name="adj2" fmla="val -17470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en-US" sz="2000" dirty="0"/>
              <a:t> is updated for each element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0875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12CA3-243C-D24A-ACC6-35A7ED7BA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901" y="207700"/>
            <a:ext cx="7038900" cy="696426"/>
          </a:xfrm>
        </p:spPr>
        <p:txBody>
          <a:bodyPr/>
          <a:lstStyle/>
          <a:p>
            <a:r>
              <a:rPr lang="en-US" dirty="0"/>
              <a:t>Executing a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4354284" y="1950720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5111931" y="1950720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old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6923314" y="1950720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new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728FD6-6100-0641-8C8F-F7A0665555DA}"/>
              </a:ext>
            </a:extLst>
          </p:cNvPr>
          <p:cNvSpPr/>
          <p:nvPr/>
        </p:nvSpPr>
        <p:spPr>
          <a:xfrm>
            <a:off x="4354284" y="2481943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C48CBE-BF9F-CF42-9B38-B770E2A8CFB8}"/>
              </a:ext>
            </a:extLst>
          </p:cNvPr>
          <p:cNvSpPr/>
          <p:nvPr/>
        </p:nvSpPr>
        <p:spPr>
          <a:xfrm>
            <a:off x="5111931" y="2481943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1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F32A9A-2BE6-4E4E-9F5A-C36F56B881FD}"/>
              </a:ext>
            </a:extLst>
          </p:cNvPr>
          <p:cNvSpPr/>
          <p:nvPr/>
        </p:nvSpPr>
        <p:spPr>
          <a:xfrm>
            <a:off x="6923314" y="2481943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???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4AD9F47-0D9E-E542-9C4D-4AE75525D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90403"/>
            <a:ext cx="3898538" cy="13826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4659087" y="965757"/>
            <a:ext cx="4055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product([ 3, 2, 4 ]) </a:t>
            </a:r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E7D359C5-FE96-9544-9F41-8B4B6122D292}"/>
              </a:ext>
            </a:extLst>
          </p:cNvPr>
          <p:cNvSpPr/>
          <p:nvPr/>
        </p:nvSpPr>
        <p:spPr>
          <a:xfrm>
            <a:off x="6409510" y="504092"/>
            <a:ext cx="484632" cy="46166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BB37E3-FF60-3648-BC1D-C282468DF2E6}"/>
              </a:ext>
            </a:extLst>
          </p:cNvPr>
          <p:cNvSpPr txBox="1"/>
          <p:nvPr/>
        </p:nvSpPr>
        <p:spPr>
          <a:xfrm>
            <a:off x="6282975" y="4242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9993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12CA3-243C-D24A-ACC6-35A7ED7B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4354284" y="1950720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5111931" y="1950720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old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6923314" y="1950720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new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728FD6-6100-0641-8C8F-F7A0665555DA}"/>
              </a:ext>
            </a:extLst>
          </p:cNvPr>
          <p:cNvSpPr/>
          <p:nvPr/>
        </p:nvSpPr>
        <p:spPr>
          <a:xfrm>
            <a:off x="4354284" y="2481943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C48CBE-BF9F-CF42-9B38-B770E2A8CFB8}"/>
              </a:ext>
            </a:extLst>
          </p:cNvPr>
          <p:cNvSpPr/>
          <p:nvPr/>
        </p:nvSpPr>
        <p:spPr>
          <a:xfrm>
            <a:off x="5111931" y="2481943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1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F32A9A-2BE6-4E4E-9F5A-C36F56B881FD}"/>
              </a:ext>
            </a:extLst>
          </p:cNvPr>
          <p:cNvSpPr/>
          <p:nvPr/>
        </p:nvSpPr>
        <p:spPr>
          <a:xfrm>
            <a:off x="6923314" y="2481943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4AD9F47-0D9E-E542-9C4D-4AE75525D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90403"/>
            <a:ext cx="3898538" cy="13826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4659087" y="965757"/>
            <a:ext cx="4055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product([ </a:t>
            </a:r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2, 4 ]) 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6F3F3A4C-8E60-584F-A3CF-99836A25DB47}"/>
              </a:ext>
            </a:extLst>
          </p:cNvPr>
          <p:cNvSpPr/>
          <p:nvPr/>
        </p:nvSpPr>
        <p:spPr>
          <a:xfrm>
            <a:off x="6409510" y="504092"/>
            <a:ext cx="484632" cy="46166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055225-92D8-DC4C-B697-4E494966A221}"/>
              </a:ext>
            </a:extLst>
          </p:cNvPr>
          <p:cNvSpPr txBox="1"/>
          <p:nvPr/>
        </p:nvSpPr>
        <p:spPr>
          <a:xfrm>
            <a:off x="6282975" y="4242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9311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12CA3-243C-D24A-ACC6-35A7ED7B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4354284" y="1950720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5111931" y="1950720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old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6923314" y="1950720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new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728FD6-6100-0641-8C8F-F7A0665555DA}"/>
              </a:ext>
            </a:extLst>
          </p:cNvPr>
          <p:cNvSpPr/>
          <p:nvPr/>
        </p:nvSpPr>
        <p:spPr>
          <a:xfrm>
            <a:off x="4354284" y="2481943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C48CBE-BF9F-CF42-9B38-B770E2A8CFB8}"/>
              </a:ext>
            </a:extLst>
          </p:cNvPr>
          <p:cNvSpPr/>
          <p:nvPr/>
        </p:nvSpPr>
        <p:spPr>
          <a:xfrm>
            <a:off x="5111931" y="2481943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1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F32A9A-2BE6-4E4E-9F5A-C36F56B881FD}"/>
              </a:ext>
            </a:extLst>
          </p:cNvPr>
          <p:cNvSpPr/>
          <p:nvPr/>
        </p:nvSpPr>
        <p:spPr>
          <a:xfrm>
            <a:off x="6923314" y="2481943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893641-8C1F-FC4B-A666-316B79F1B3AF}"/>
              </a:ext>
            </a:extLst>
          </p:cNvPr>
          <p:cNvSpPr/>
          <p:nvPr/>
        </p:nvSpPr>
        <p:spPr>
          <a:xfrm>
            <a:off x="4354284" y="3004457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54DA0A-8084-494B-B390-016900C6063F}"/>
              </a:ext>
            </a:extLst>
          </p:cNvPr>
          <p:cNvSpPr/>
          <p:nvPr/>
        </p:nvSpPr>
        <p:spPr>
          <a:xfrm>
            <a:off x="5111931" y="3004457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37A5F6-B678-A84D-A288-7ED530B9A513}"/>
              </a:ext>
            </a:extLst>
          </p:cNvPr>
          <p:cNvSpPr/>
          <p:nvPr/>
        </p:nvSpPr>
        <p:spPr>
          <a:xfrm>
            <a:off x="6923314" y="3004457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???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4AD9F47-0D9E-E542-9C4D-4AE75525D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90403"/>
            <a:ext cx="3898538" cy="13826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4659087" y="965757"/>
            <a:ext cx="4055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product([ </a:t>
            </a:r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2, 4 ]) 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7542D349-8B18-3841-BD24-E9FDC7845F74}"/>
              </a:ext>
            </a:extLst>
          </p:cNvPr>
          <p:cNvSpPr/>
          <p:nvPr/>
        </p:nvSpPr>
        <p:spPr>
          <a:xfrm>
            <a:off x="6958150" y="504092"/>
            <a:ext cx="484632" cy="46166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9F8863-76BA-A14E-BB81-4EA961D0FDF1}"/>
              </a:ext>
            </a:extLst>
          </p:cNvPr>
          <p:cNvSpPr txBox="1"/>
          <p:nvPr/>
        </p:nvSpPr>
        <p:spPr>
          <a:xfrm>
            <a:off x="6831615" y="4242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2185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12CA3-243C-D24A-ACC6-35A7ED7B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4354284" y="1950720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5111931" y="1950720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old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6923314" y="1950720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new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728FD6-6100-0641-8C8F-F7A0665555DA}"/>
              </a:ext>
            </a:extLst>
          </p:cNvPr>
          <p:cNvSpPr/>
          <p:nvPr/>
        </p:nvSpPr>
        <p:spPr>
          <a:xfrm>
            <a:off x="4354284" y="2481943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C48CBE-BF9F-CF42-9B38-B770E2A8CFB8}"/>
              </a:ext>
            </a:extLst>
          </p:cNvPr>
          <p:cNvSpPr/>
          <p:nvPr/>
        </p:nvSpPr>
        <p:spPr>
          <a:xfrm>
            <a:off x="5111931" y="2481943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1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F32A9A-2BE6-4E4E-9F5A-C36F56B881FD}"/>
              </a:ext>
            </a:extLst>
          </p:cNvPr>
          <p:cNvSpPr/>
          <p:nvPr/>
        </p:nvSpPr>
        <p:spPr>
          <a:xfrm>
            <a:off x="6923314" y="2481943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893641-8C1F-FC4B-A666-316B79F1B3AF}"/>
              </a:ext>
            </a:extLst>
          </p:cNvPr>
          <p:cNvSpPr/>
          <p:nvPr/>
        </p:nvSpPr>
        <p:spPr>
          <a:xfrm>
            <a:off x="4354284" y="3004457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54DA0A-8084-494B-B390-016900C6063F}"/>
              </a:ext>
            </a:extLst>
          </p:cNvPr>
          <p:cNvSpPr/>
          <p:nvPr/>
        </p:nvSpPr>
        <p:spPr>
          <a:xfrm>
            <a:off x="5111931" y="3004457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37A5F6-B678-A84D-A288-7ED530B9A513}"/>
              </a:ext>
            </a:extLst>
          </p:cNvPr>
          <p:cNvSpPr/>
          <p:nvPr/>
        </p:nvSpPr>
        <p:spPr>
          <a:xfrm>
            <a:off x="6923314" y="3004457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6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4AD9F47-0D9E-E542-9C4D-4AE75525D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90403"/>
            <a:ext cx="3898538" cy="13826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4659087" y="965757"/>
            <a:ext cx="4055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product([ </a:t>
            </a:r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4 ]) 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281948D2-6CFE-D345-9DAB-4CC647280BE0}"/>
              </a:ext>
            </a:extLst>
          </p:cNvPr>
          <p:cNvSpPr/>
          <p:nvPr/>
        </p:nvSpPr>
        <p:spPr>
          <a:xfrm>
            <a:off x="6958150" y="504092"/>
            <a:ext cx="484632" cy="46166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307C78-AE58-9042-8645-8F71798E990D}"/>
              </a:ext>
            </a:extLst>
          </p:cNvPr>
          <p:cNvSpPr txBox="1"/>
          <p:nvPr/>
        </p:nvSpPr>
        <p:spPr>
          <a:xfrm>
            <a:off x="6831615" y="51136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9745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12CA3-243C-D24A-ACC6-35A7ED7B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4354284" y="1950720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5111931" y="1950720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old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6923314" y="1950720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new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728FD6-6100-0641-8C8F-F7A0665555DA}"/>
              </a:ext>
            </a:extLst>
          </p:cNvPr>
          <p:cNvSpPr/>
          <p:nvPr/>
        </p:nvSpPr>
        <p:spPr>
          <a:xfrm>
            <a:off x="4354284" y="2481943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C48CBE-BF9F-CF42-9B38-B770E2A8CFB8}"/>
              </a:ext>
            </a:extLst>
          </p:cNvPr>
          <p:cNvSpPr/>
          <p:nvPr/>
        </p:nvSpPr>
        <p:spPr>
          <a:xfrm>
            <a:off x="5111931" y="2481943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1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F32A9A-2BE6-4E4E-9F5A-C36F56B881FD}"/>
              </a:ext>
            </a:extLst>
          </p:cNvPr>
          <p:cNvSpPr/>
          <p:nvPr/>
        </p:nvSpPr>
        <p:spPr>
          <a:xfrm>
            <a:off x="6923314" y="2481943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893641-8C1F-FC4B-A666-316B79F1B3AF}"/>
              </a:ext>
            </a:extLst>
          </p:cNvPr>
          <p:cNvSpPr/>
          <p:nvPr/>
        </p:nvSpPr>
        <p:spPr>
          <a:xfrm>
            <a:off x="4354284" y="3004457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54DA0A-8084-494B-B390-016900C6063F}"/>
              </a:ext>
            </a:extLst>
          </p:cNvPr>
          <p:cNvSpPr/>
          <p:nvPr/>
        </p:nvSpPr>
        <p:spPr>
          <a:xfrm>
            <a:off x="5111931" y="3004457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37A5F6-B678-A84D-A288-7ED530B9A513}"/>
              </a:ext>
            </a:extLst>
          </p:cNvPr>
          <p:cNvSpPr/>
          <p:nvPr/>
        </p:nvSpPr>
        <p:spPr>
          <a:xfrm>
            <a:off x="6923314" y="3004457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6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AD5B01-99C9-AC47-A4FA-751BDDABABBA}"/>
              </a:ext>
            </a:extLst>
          </p:cNvPr>
          <p:cNvSpPr/>
          <p:nvPr/>
        </p:nvSpPr>
        <p:spPr>
          <a:xfrm>
            <a:off x="4354284" y="3526972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732CF4-DEDC-F440-8B89-91735485CDD9}"/>
              </a:ext>
            </a:extLst>
          </p:cNvPr>
          <p:cNvSpPr/>
          <p:nvPr/>
        </p:nvSpPr>
        <p:spPr>
          <a:xfrm>
            <a:off x="5111931" y="3526972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6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A1CE834-5BF8-FB40-8CC0-3DB30D853B34}"/>
              </a:ext>
            </a:extLst>
          </p:cNvPr>
          <p:cNvSpPr/>
          <p:nvPr/>
        </p:nvSpPr>
        <p:spPr>
          <a:xfrm>
            <a:off x="6923314" y="3526972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???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4AD9F47-0D9E-E542-9C4D-4AE75525D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90403"/>
            <a:ext cx="3898538" cy="13826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4659087" y="965757"/>
            <a:ext cx="4055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product([ </a:t>
            </a:r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4 ]) 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2532B774-C7F3-1F43-8635-9B64176A6666}"/>
              </a:ext>
            </a:extLst>
          </p:cNvPr>
          <p:cNvSpPr/>
          <p:nvPr/>
        </p:nvSpPr>
        <p:spPr>
          <a:xfrm>
            <a:off x="7498082" y="504092"/>
            <a:ext cx="484632" cy="46166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C2EA45-9CE9-6C46-A6C8-C67EFB31BBAD}"/>
              </a:ext>
            </a:extLst>
          </p:cNvPr>
          <p:cNvSpPr txBox="1"/>
          <p:nvPr/>
        </p:nvSpPr>
        <p:spPr>
          <a:xfrm>
            <a:off x="7371547" y="4242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7339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12CA3-243C-D24A-ACC6-35A7ED7B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4354284" y="1950720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5111931" y="1950720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old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6923314" y="1950720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new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728FD6-6100-0641-8C8F-F7A0665555DA}"/>
              </a:ext>
            </a:extLst>
          </p:cNvPr>
          <p:cNvSpPr/>
          <p:nvPr/>
        </p:nvSpPr>
        <p:spPr>
          <a:xfrm>
            <a:off x="4354284" y="2481943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C48CBE-BF9F-CF42-9B38-B770E2A8CFB8}"/>
              </a:ext>
            </a:extLst>
          </p:cNvPr>
          <p:cNvSpPr/>
          <p:nvPr/>
        </p:nvSpPr>
        <p:spPr>
          <a:xfrm>
            <a:off x="5111931" y="2481943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1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F32A9A-2BE6-4E4E-9F5A-C36F56B881FD}"/>
              </a:ext>
            </a:extLst>
          </p:cNvPr>
          <p:cNvSpPr/>
          <p:nvPr/>
        </p:nvSpPr>
        <p:spPr>
          <a:xfrm>
            <a:off x="6923314" y="2481943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893641-8C1F-FC4B-A666-316B79F1B3AF}"/>
              </a:ext>
            </a:extLst>
          </p:cNvPr>
          <p:cNvSpPr/>
          <p:nvPr/>
        </p:nvSpPr>
        <p:spPr>
          <a:xfrm>
            <a:off x="4354284" y="3004457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54DA0A-8084-494B-B390-016900C6063F}"/>
              </a:ext>
            </a:extLst>
          </p:cNvPr>
          <p:cNvSpPr/>
          <p:nvPr/>
        </p:nvSpPr>
        <p:spPr>
          <a:xfrm>
            <a:off x="5111931" y="3004457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37A5F6-B678-A84D-A288-7ED530B9A513}"/>
              </a:ext>
            </a:extLst>
          </p:cNvPr>
          <p:cNvSpPr/>
          <p:nvPr/>
        </p:nvSpPr>
        <p:spPr>
          <a:xfrm>
            <a:off x="6923314" y="3004457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6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AD5B01-99C9-AC47-A4FA-751BDDABABBA}"/>
              </a:ext>
            </a:extLst>
          </p:cNvPr>
          <p:cNvSpPr/>
          <p:nvPr/>
        </p:nvSpPr>
        <p:spPr>
          <a:xfrm>
            <a:off x="4354284" y="3526972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732CF4-DEDC-F440-8B89-91735485CDD9}"/>
              </a:ext>
            </a:extLst>
          </p:cNvPr>
          <p:cNvSpPr/>
          <p:nvPr/>
        </p:nvSpPr>
        <p:spPr>
          <a:xfrm>
            <a:off x="5111931" y="3526972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6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A1CE834-5BF8-FB40-8CC0-3DB30D853B34}"/>
              </a:ext>
            </a:extLst>
          </p:cNvPr>
          <p:cNvSpPr/>
          <p:nvPr/>
        </p:nvSpPr>
        <p:spPr>
          <a:xfrm>
            <a:off x="6923314" y="3526972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24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4AD9F47-0D9E-E542-9C4D-4AE75525D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90403"/>
            <a:ext cx="3898538" cy="13826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4659087" y="965757"/>
            <a:ext cx="4055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product([ </a:t>
            </a:r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]) 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C09DE486-995D-BA41-AA41-E616ABBA6E2F}"/>
              </a:ext>
            </a:extLst>
          </p:cNvPr>
          <p:cNvSpPr/>
          <p:nvPr/>
        </p:nvSpPr>
        <p:spPr>
          <a:xfrm>
            <a:off x="7498082" y="504092"/>
            <a:ext cx="484632" cy="46166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EA74A1-0516-434E-8326-4CBBDA8FE61F}"/>
              </a:ext>
            </a:extLst>
          </p:cNvPr>
          <p:cNvSpPr txBox="1"/>
          <p:nvPr/>
        </p:nvSpPr>
        <p:spPr>
          <a:xfrm>
            <a:off x="7371547" y="4242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333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5A63E-C280-E949-880A-EA27962D5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i="1" dirty="0"/>
              <a:t>Python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86EE18-D493-6A4B-BE5A-BE62CC511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r>
              <a:rPr lang="en-US" sz="2800" dirty="0"/>
              <a:t>A  language to tell a computer what to do</a:t>
            </a:r>
          </a:p>
          <a:p>
            <a:r>
              <a:rPr lang="en-US" sz="2800" dirty="0"/>
              <a:t>Computers are stupid---they need to be told </a:t>
            </a:r>
            <a:r>
              <a:rPr lang="en-US" sz="2800" i="1" dirty="0"/>
              <a:t>EXACTLY</a:t>
            </a:r>
            <a:r>
              <a:rPr lang="en-US" sz="2800" dirty="0"/>
              <a:t> what to do</a:t>
            </a:r>
          </a:p>
          <a:p>
            <a:r>
              <a:rPr lang="en-US" sz="2800" dirty="0"/>
              <a:t>There are many programming languages</a:t>
            </a:r>
          </a:p>
          <a:p>
            <a:r>
              <a:rPr lang="en-US" sz="2800" dirty="0"/>
              <a:t>Python is good for learning to program</a:t>
            </a:r>
          </a:p>
        </p:txBody>
      </p:sp>
    </p:spTree>
    <p:extLst>
      <p:ext uri="{BB962C8B-B14F-4D97-AF65-F5344CB8AC3E}">
        <p14:creationId xmlns:p14="http://schemas.microsoft.com/office/powerpoint/2010/main" val="30573447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12CA3-243C-D24A-ACC6-35A7ED7B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4354284" y="1950720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5111931" y="1950720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old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6923314" y="1950720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new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728FD6-6100-0641-8C8F-F7A0665555DA}"/>
              </a:ext>
            </a:extLst>
          </p:cNvPr>
          <p:cNvSpPr/>
          <p:nvPr/>
        </p:nvSpPr>
        <p:spPr>
          <a:xfrm>
            <a:off x="4354284" y="2481943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C48CBE-BF9F-CF42-9B38-B770E2A8CFB8}"/>
              </a:ext>
            </a:extLst>
          </p:cNvPr>
          <p:cNvSpPr/>
          <p:nvPr/>
        </p:nvSpPr>
        <p:spPr>
          <a:xfrm>
            <a:off x="5111931" y="2481943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1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F32A9A-2BE6-4E4E-9F5A-C36F56B881FD}"/>
              </a:ext>
            </a:extLst>
          </p:cNvPr>
          <p:cNvSpPr/>
          <p:nvPr/>
        </p:nvSpPr>
        <p:spPr>
          <a:xfrm>
            <a:off x="6923314" y="2481943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893641-8C1F-FC4B-A666-316B79F1B3AF}"/>
              </a:ext>
            </a:extLst>
          </p:cNvPr>
          <p:cNvSpPr/>
          <p:nvPr/>
        </p:nvSpPr>
        <p:spPr>
          <a:xfrm>
            <a:off x="4354284" y="3004457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54DA0A-8084-494B-B390-016900C6063F}"/>
              </a:ext>
            </a:extLst>
          </p:cNvPr>
          <p:cNvSpPr/>
          <p:nvPr/>
        </p:nvSpPr>
        <p:spPr>
          <a:xfrm>
            <a:off x="5111931" y="3004457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37A5F6-B678-A84D-A288-7ED530B9A513}"/>
              </a:ext>
            </a:extLst>
          </p:cNvPr>
          <p:cNvSpPr/>
          <p:nvPr/>
        </p:nvSpPr>
        <p:spPr>
          <a:xfrm>
            <a:off x="6923314" y="3004457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6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AD5B01-99C9-AC47-A4FA-751BDDABABBA}"/>
              </a:ext>
            </a:extLst>
          </p:cNvPr>
          <p:cNvSpPr/>
          <p:nvPr/>
        </p:nvSpPr>
        <p:spPr>
          <a:xfrm>
            <a:off x="4354284" y="3526972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732CF4-DEDC-F440-8B89-91735485CDD9}"/>
              </a:ext>
            </a:extLst>
          </p:cNvPr>
          <p:cNvSpPr/>
          <p:nvPr/>
        </p:nvSpPr>
        <p:spPr>
          <a:xfrm>
            <a:off x="5111931" y="3526972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6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A1CE834-5BF8-FB40-8CC0-3DB30D853B34}"/>
              </a:ext>
            </a:extLst>
          </p:cNvPr>
          <p:cNvSpPr/>
          <p:nvPr/>
        </p:nvSpPr>
        <p:spPr>
          <a:xfrm>
            <a:off x="6923314" y="3526972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24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4AD9F47-0D9E-E542-9C4D-4AE75525D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90403"/>
            <a:ext cx="3898538" cy="13826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4659087" y="965757"/>
            <a:ext cx="4055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product([ 3, 2, 4 ]) </a:t>
            </a:r>
          </a:p>
        </p:txBody>
      </p:sp>
      <p:sp>
        <p:nvSpPr>
          <p:cNvPr id="17" name="Oval Callout 16">
            <a:extLst>
              <a:ext uri="{FF2B5EF4-FFF2-40B4-BE49-F238E27FC236}">
                <a16:creationId xmlns:a16="http://schemas.microsoft.com/office/drawing/2014/main" id="{4FAC05C8-8A42-EA46-A633-9F13B0355DD5}"/>
              </a:ext>
            </a:extLst>
          </p:cNvPr>
          <p:cNvSpPr/>
          <p:nvPr/>
        </p:nvSpPr>
        <p:spPr>
          <a:xfrm>
            <a:off x="3422469" y="4119994"/>
            <a:ext cx="5103222" cy="787309"/>
          </a:xfrm>
          <a:prstGeom prst="wedgeEllipseCallout">
            <a:avLst>
              <a:gd name="adj1" fmla="val 28148"/>
              <a:gd name="adj2" fmla="val -8708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The final result of the function</a:t>
            </a:r>
          </a:p>
        </p:txBody>
      </p:sp>
    </p:spTree>
    <p:extLst>
      <p:ext uri="{BB962C8B-B14F-4D97-AF65-F5344CB8AC3E}">
        <p14:creationId xmlns:p14="http://schemas.microsoft.com/office/powerpoint/2010/main" val="34204176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901" y="207700"/>
            <a:ext cx="7557922" cy="696426"/>
          </a:xfrm>
        </p:spPr>
        <p:txBody>
          <a:bodyPr/>
          <a:lstStyle/>
          <a:p>
            <a:r>
              <a:rPr lang="en-US" dirty="0"/>
              <a:t>Write your own: below change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product</a:t>
            </a:r>
            <a:r>
              <a:rPr lang="en-U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dirty="0"/>
              <a:t>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+mn-lt"/>
                <a:cs typeface="Courier New" panose="02070309020205020404" pitchFamily="49" charset="0"/>
              </a:rPr>
              <a:t>That is, add all the items in the list together</a:t>
            </a:r>
            <a:endParaRPr lang="en-US" dirty="0">
              <a:latin typeface="+mn-lt"/>
              <a:cs typeface="Courier New" panose="02070309020205020404" pitchFamily="49" charset="0"/>
            </a:endParaRPr>
          </a:p>
        </p:txBody>
      </p:sp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1596124-E3F5-D740-96A1-4D893E36CC21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D041F5-C54B-DE47-BA75-DF3585952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131" y="1247562"/>
            <a:ext cx="7513692" cy="251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9673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5538A-0923-DF47-B82F-CBAE6FF4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write a function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reverse(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dirty="0"/>
              <a:t>that reverses the elements in a list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54736B-EB86-8B43-8FD4-4C1105CE5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62" y="1432032"/>
            <a:ext cx="8751298" cy="214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145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727166" y="2115459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2129245" y="2115459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old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4872445" y="2115459"/>
            <a:ext cx="3544390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new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1559845" y="135554"/>
            <a:ext cx="568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reverse([ “apples”, “juice”, “milk” ])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5A9555-1FEE-8F4D-9B48-EDFCB84DB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8" y="795109"/>
            <a:ext cx="3581402" cy="118401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0EC8087-7120-5043-BFC3-75EB0259D21D}"/>
              </a:ext>
            </a:extLst>
          </p:cNvPr>
          <p:cNvSpPr/>
          <p:nvPr/>
        </p:nvSpPr>
        <p:spPr>
          <a:xfrm>
            <a:off x="727166" y="2693763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“apples”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BD498C-2FE2-2144-8059-2D7B555CB203}"/>
              </a:ext>
            </a:extLst>
          </p:cNvPr>
          <p:cNvSpPr/>
          <p:nvPr/>
        </p:nvSpPr>
        <p:spPr>
          <a:xfrm>
            <a:off x="2129245" y="2687868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]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C90540-183F-6E4D-A8A6-5A0A2201859B}"/>
              </a:ext>
            </a:extLst>
          </p:cNvPr>
          <p:cNvSpPr/>
          <p:nvPr/>
        </p:nvSpPr>
        <p:spPr>
          <a:xfrm>
            <a:off x="4872445" y="2693763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???</a:t>
            </a:r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E59F1AE3-6FEE-3343-B8FE-DA49C6729CB9}"/>
              </a:ext>
            </a:extLst>
          </p:cNvPr>
          <p:cNvSpPr/>
          <p:nvPr/>
        </p:nvSpPr>
        <p:spPr>
          <a:xfrm rot="19364610">
            <a:off x="3793069" y="581347"/>
            <a:ext cx="484632" cy="467059"/>
          </a:xfrm>
          <a:prstGeom prst="upArrow">
            <a:avLst>
              <a:gd name="adj1" fmla="val 58860"/>
              <a:gd name="adj2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5DE639-FB17-4C44-B205-BEDF758C0D6A}"/>
              </a:ext>
            </a:extLst>
          </p:cNvPr>
          <p:cNvSpPr txBox="1"/>
          <p:nvPr/>
        </p:nvSpPr>
        <p:spPr>
          <a:xfrm>
            <a:off x="4116315" y="92545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7353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727166" y="2115459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2129245" y="2115459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old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4872445" y="2115459"/>
            <a:ext cx="3544390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new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1559845" y="135554"/>
            <a:ext cx="568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reverse([ “</a:t>
            </a:r>
            <a:r>
              <a:rPr lang="en-US" sz="2800" dirty="0">
                <a:solidFill>
                  <a:srgbClr val="FFC000"/>
                </a:solidFill>
                <a:latin typeface="+mj-lt"/>
                <a:cs typeface="Courier New" panose="02070309020205020404" pitchFamily="49" charset="0"/>
              </a:rPr>
              <a:t>apples</a:t>
            </a: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”, “juice”, “milk” ])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5A9555-1FEE-8F4D-9B48-EDFCB84DB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8" y="795109"/>
            <a:ext cx="3581402" cy="118401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0EC8087-7120-5043-BFC3-75EB0259D21D}"/>
              </a:ext>
            </a:extLst>
          </p:cNvPr>
          <p:cNvSpPr/>
          <p:nvPr/>
        </p:nvSpPr>
        <p:spPr>
          <a:xfrm>
            <a:off x="727166" y="2693763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“apples”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BD498C-2FE2-2144-8059-2D7B555CB203}"/>
              </a:ext>
            </a:extLst>
          </p:cNvPr>
          <p:cNvSpPr/>
          <p:nvPr/>
        </p:nvSpPr>
        <p:spPr>
          <a:xfrm>
            <a:off x="2129245" y="2687868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]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C90540-183F-6E4D-A8A6-5A0A2201859B}"/>
              </a:ext>
            </a:extLst>
          </p:cNvPr>
          <p:cNvSpPr/>
          <p:nvPr/>
        </p:nvSpPr>
        <p:spPr>
          <a:xfrm>
            <a:off x="4872445" y="2693763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[ “apples” ]</a:t>
            </a:r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CCB4292F-3CFC-C64B-A499-EF0FC1DD9909}"/>
              </a:ext>
            </a:extLst>
          </p:cNvPr>
          <p:cNvSpPr/>
          <p:nvPr/>
        </p:nvSpPr>
        <p:spPr>
          <a:xfrm rot="19364610">
            <a:off x="3793069" y="581347"/>
            <a:ext cx="484632" cy="467059"/>
          </a:xfrm>
          <a:prstGeom prst="upArrow">
            <a:avLst>
              <a:gd name="adj1" fmla="val 58860"/>
              <a:gd name="adj2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C3B2EA-D652-B640-BCF6-2DBE359514B0}"/>
              </a:ext>
            </a:extLst>
          </p:cNvPr>
          <p:cNvSpPr txBox="1"/>
          <p:nvPr/>
        </p:nvSpPr>
        <p:spPr>
          <a:xfrm>
            <a:off x="4116315" y="92545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8416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727166" y="2115459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2129245" y="2115459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old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4872445" y="2115459"/>
            <a:ext cx="3544390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new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1559845" y="135554"/>
            <a:ext cx="568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reverse([ “</a:t>
            </a:r>
            <a:r>
              <a:rPr lang="en-US" sz="2800" dirty="0">
                <a:solidFill>
                  <a:srgbClr val="FFC000"/>
                </a:solidFill>
                <a:latin typeface="+mj-lt"/>
                <a:cs typeface="Courier New" panose="02070309020205020404" pitchFamily="49" charset="0"/>
              </a:rPr>
              <a:t>apples</a:t>
            </a: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”, “juice”, “milk” ])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5A9555-1FEE-8F4D-9B48-EDFCB84DB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8" y="795109"/>
            <a:ext cx="3581402" cy="118401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0EC8087-7120-5043-BFC3-75EB0259D21D}"/>
              </a:ext>
            </a:extLst>
          </p:cNvPr>
          <p:cNvSpPr/>
          <p:nvPr/>
        </p:nvSpPr>
        <p:spPr>
          <a:xfrm>
            <a:off x="727166" y="2693763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“apples”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BD498C-2FE2-2144-8059-2D7B555CB203}"/>
              </a:ext>
            </a:extLst>
          </p:cNvPr>
          <p:cNvSpPr/>
          <p:nvPr/>
        </p:nvSpPr>
        <p:spPr>
          <a:xfrm>
            <a:off x="2129245" y="2687868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]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C90540-183F-6E4D-A8A6-5A0A2201859B}"/>
              </a:ext>
            </a:extLst>
          </p:cNvPr>
          <p:cNvSpPr/>
          <p:nvPr/>
        </p:nvSpPr>
        <p:spPr>
          <a:xfrm>
            <a:off x="4872445" y="2693763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[ “apples” ]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4BC3971-480A-E443-96D2-775B56020AAE}"/>
              </a:ext>
            </a:extLst>
          </p:cNvPr>
          <p:cNvSpPr/>
          <p:nvPr/>
        </p:nvSpPr>
        <p:spPr>
          <a:xfrm>
            <a:off x="727166" y="3251111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“juice”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ED5E848-175A-304C-B21F-32CF3B93B622}"/>
              </a:ext>
            </a:extLst>
          </p:cNvPr>
          <p:cNvSpPr/>
          <p:nvPr/>
        </p:nvSpPr>
        <p:spPr>
          <a:xfrm>
            <a:off x="2129245" y="3245216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“apples” ]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88834A-86C7-F249-8FCB-3DFEEA31F149}"/>
              </a:ext>
            </a:extLst>
          </p:cNvPr>
          <p:cNvSpPr/>
          <p:nvPr/>
        </p:nvSpPr>
        <p:spPr>
          <a:xfrm>
            <a:off x="4872445" y="3251111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???</a:t>
            </a:r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C0A11F30-7E59-D94B-BE63-D6E4FA3CCCEE}"/>
              </a:ext>
            </a:extLst>
          </p:cNvPr>
          <p:cNvSpPr/>
          <p:nvPr/>
        </p:nvSpPr>
        <p:spPr>
          <a:xfrm rot="19364610">
            <a:off x="4955662" y="581347"/>
            <a:ext cx="484632" cy="467059"/>
          </a:xfrm>
          <a:prstGeom prst="upArrow">
            <a:avLst>
              <a:gd name="adj1" fmla="val 58860"/>
              <a:gd name="adj2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EBF554-431B-A645-B3DB-8EB9795475A3}"/>
              </a:ext>
            </a:extLst>
          </p:cNvPr>
          <p:cNvSpPr txBox="1"/>
          <p:nvPr/>
        </p:nvSpPr>
        <p:spPr>
          <a:xfrm>
            <a:off x="5278908" y="92545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5890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727166" y="2115459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2129245" y="2115459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old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4872445" y="2115459"/>
            <a:ext cx="3544390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new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1559845" y="135554"/>
            <a:ext cx="568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reverse([ “</a:t>
            </a:r>
            <a:r>
              <a:rPr lang="en-US" sz="2800" dirty="0">
                <a:solidFill>
                  <a:srgbClr val="FFC000"/>
                </a:solidFill>
                <a:latin typeface="+mj-lt"/>
                <a:cs typeface="Courier New" panose="02070309020205020404" pitchFamily="49" charset="0"/>
              </a:rPr>
              <a:t>apples</a:t>
            </a: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”, “</a:t>
            </a:r>
            <a:r>
              <a:rPr lang="en-US" sz="2800" dirty="0">
                <a:solidFill>
                  <a:srgbClr val="FFC000"/>
                </a:solidFill>
                <a:latin typeface="+mj-lt"/>
                <a:cs typeface="Courier New" panose="02070309020205020404" pitchFamily="49" charset="0"/>
              </a:rPr>
              <a:t>juice</a:t>
            </a: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”, “milk” ])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5A9555-1FEE-8F4D-9B48-EDFCB84DB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8" y="795109"/>
            <a:ext cx="3581402" cy="118401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0EC8087-7120-5043-BFC3-75EB0259D21D}"/>
              </a:ext>
            </a:extLst>
          </p:cNvPr>
          <p:cNvSpPr/>
          <p:nvPr/>
        </p:nvSpPr>
        <p:spPr>
          <a:xfrm>
            <a:off x="727166" y="2693763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“apples”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BD498C-2FE2-2144-8059-2D7B555CB203}"/>
              </a:ext>
            </a:extLst>
          </p:cNvPr>
          <p:cNvSpPr/>
          <p:nvPr/>
        </p:nvSpPr>
        <p:spPr>
          <a:xfrm>
            <a:off x="2129245" y="2687868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]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C90540-183F-6E4D-A8A6-5A0A2201859B}"/>
              </a:ext>
            </a:extLst>
          </p:cNvPr>
          <p:cNvSpPr/>
          <p:nvPr/>
        </p:nvSpPr>
        <p:spPr>
          <a:xfrm>
            <a:off x="4872445" y="2693763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[ “apples” ]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4BC3971-480A-E443-96D2-775B56020AAE}"/>
              </a:ext>
            </a:extLst>
          </p:cNvPr>
          <p:cNvSpPr/>
          <p:nvPr/>
        </p:nvSpPr>
        <p:spPr>
          <a:xfrm>
            <a:off x="727166" y="3251111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“juice”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ED5E848-175A-304C-B21F-32CF3B93B622}"/>
              </a:ext>
            </a:extLst>
          </p:cNvPr>
          <p:cNvSpPr/>
          <p:nvPr/>
        </p:nvSpPr>
        <p:spPr>
          <a:xfrm>
            <a:off x="2129245" y="3245216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“apples” ]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88834A-86C7-F249-8FCB-3DFEEA31F149}"/>
              </a:ext>
            </a:extLst>
          </p:cNvPr>
          <p:cNvSpPr/>
          <p:nvPr/>
        </p:nvSpPr>
        <p:spPr>
          <a:xfrm>
            <a:off x="4872445" y="3251111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[ “juice”, “apples” ]</a:t>
            </a:r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BA17BB95-9EFD-7142-91DC-36E4D5597F60}"/>
              </a:ext>
            </a:extLst>
          </p:cNvPr>
          <p:cNvSpPr/>
          <p:nvPr/>
        </p:nvSpPr>
        <p:spPr>
          <a:xfrm rot="19364610">
            <a:off x="4955662" y="581347"/>
            <a:ext cx="484632" cy="467059"/>
          </a:xfrm>
          <a:prstGeom prst="upArrow">
            <a:avLst>
              <a:gd name="adj1" fmla="val 58860"/>
              <a:gd name="adj2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0EAB89-06B8-404F-88E5-BCAE83659002}"/>
              </a:ext>
            </a:extLst>
          </p:cNvPr>
          <p:cNvSpPr txBox="1"/>
          <p:nvPr/>
        </p:nvSpPr>
        <p:spPr>
          <a:xfrm>
            <a:off x="5278908" y="92545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3206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727166" y="2115459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2129245" y="2115459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old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4872445" y="2115459"/>
            <a:ext cx="3544390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new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AD5B01-99C9-AC47-A4FA-751BDDABABBA}"/>
              </a:ext>
            </a:extLst>
          </p:cNvPr>
          <p:cNvSpPr/>
          <p:nvPr/>
        </p:nvSpPr>
        <p:spPr>
          <a:xfrm>
            <a:off x="727166" y="3808459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“milk”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732CF4-DEDC-F440-8B89-91735485CDD9}"/>
              </a:ext>
            </a:extLst>
          </p:cNvPr>
          <p:cNvSpPr/>
          <p:nvPr/>
        </p:nvSpPr>
        <p:spPr>
          <a:xfrm>
            <a:off x="2129245" y="3802564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“apples”, “juice” ]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A1CE834-5BF8-FB40-8CC0-3DB30D853B34}"/>
              </a:ext>
            </a:extLst>
          </p:cNvPr>
          <p:cNvSpPr/>
          <p:nvPr/>
        </p:nvSpPr>
        <p:spPr>
          <a:xfrm>
            <a:off x="4872445" y="3808459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???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1559845" y="135554"/>
            <a:ext cx="568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reverse([ “</a:t>
            </a:r>
            <a:r>
              <a:rPr lang="en-US" sz="2800" dirty="0">
                <a:solidFill>
                  <a:srgbClr val="FFC000"/>
                </a:solidFill>
                <a:latin typeface="+mj-lt"/>
                <a:cs typeface="Courier New" panose="02070309020205020404" pitchFamily="49" charset="0"/>
              </a:rPr>
              <a:t>apples</a:t>
            </a: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”, “</a:t>
            </a:r>
            <a:r>
              <a:rPr lang="en-US" sz="2800" dirty="0">
                <a:solidFill>
                  <a:srgbClr val="FFC000"/>
                </a:solidFill>
                <a:latin typeface="+mj-lt"/>
                <a:cs typeface="Courier New" panose="02070309020205020404" pitchFamily="49" charset="0"/>
              </a:rPr>
              <a:t>juice</a:t>
            </a: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”, “milk” ])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5A9555-1FEE-8F4D-9B48-EDFCB84DB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8" y="795109"/>
            <a:ext cx="3581402" cy="118401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0EC8087-7120-5043-BFC3-75EB0259D21D}"/>
              </a:ext>
            </a:extLst>
          </p:cNvPr>
          <p:cNvSpPr/>
          <p:nvPr/>
        </p:nvSpPr>
        <p:spPr>
          <a:xfrm>
            <a:off x="727166" y="2693763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“apples”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BD498C-2FE2-2144-8059-2D7B555CB203}"/>
              </a:ext>
            </a:extLst>
          </p:cNvPr>
          <p:cNvSpPr/>
          <p:nvPr/>
        </p:nvSpPr>
        <p:spPr>
          <a:xfrm>
            <a:off x="2129245" y="2687868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]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C90540-183F-6E4D-A8A6-5A0A2201859B}"/>
              </a:ext>
            </a:extLst>
          </p:cNvPr>
          <p:cNvSpPr/>
          <p:nvPr/>
        </p:nvSpPr>
        <p:spPr>
          <a:xfrm>
            <a:off x="4872445" y="2693763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[ “apples” ]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4BC3971-480A-E443-96D2-775B56020AAE}"/>
              </a:ext>
            </a:extLst>
          </p:cNvPr>
          <p:cNvSpPr/>
          <p:nvPr/>
        </p:nvSpPr>
        <p:spPr>
          <a:xfrm>
            <a:off x="727166" y="3251111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“juice”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ED5E848-175A-304C-B21F-32CF3B93B622}"/>
              </a:ext>
            </a:extLst>
          </p:cNvPr>
          <p:cNvSpPr/>
          <p:nvPr/>
        </p:nvSpPr>
        <p:spPr>
          <a:xfrm>
            <a:off x="2129245" y="3245216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“apples” ]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88834A-86C7-F249-8FCB-3DFEEA31F149}"/>
              </a:ext>
            </a:extLst>
          </p:cNvPr>
          <p:cNvSpPr/>
          <p:nvPr/>
        </p:nvSpPr>
        <p:spPr>
          <a:xfrm>
            <a:off x="4872445" y="3251111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[ “juice”, “apples” ]</a:t>
            </a:r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A98F7002-A3AC-5F47-BBA3-1B709B2C20C4}"/>
              </a:ext>
            </a:extLst>
          </p:cNvPr>
          <p:cNvSpPr/>
          <p:nvPr/>
        </p:nvSpPr>
        <p:spPr>
          <a:xfrm rot="19364610">
            <a:off x="6105194" y="581347"/>
            <a:ext cx="484632" cy="467059"/>
          </a:xfrm>
          <a:prstGeom prst="upArrow">
            <a:avLst>
              <a:gd name="adj1" fmla="val 58860"/>
              <a:gd name="adj2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7FAA0-E2CD-1D43-80BC-C9F9FED4A8E7}"/>
              </a:ext>
            </a:extLst>
          </p:cNvPr>
          <p:cNvSpPr txBox="1"/>
          <p:nvPr/>
        </p:nvSpPr>
        <p:spPr>
          <a:xfrm>
            <a:off x="6428440" y="92545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6513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727166" y="2115459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2129245" y="2115459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old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4872445" y="2115459"/>
            <a:ext cx="3544390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new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AD5B01-99C9-AC47-A4FA-751BDDABABBA}"/>
              </a:ext>
            </a:extLst>
          </p:cNvPr>
          <p:cNvSpPr/>
          <p:nvPr/>
        </p:nvSpPr>
        <p:spPr>
          <a:xfrm>
            <a:off x="727166" y="3808459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“milk”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732CF4-DEDC-F440-8B89-91735485CDD9}"/>
              </a:ext>
            </a:extLst>
          </p:cNvPr>
          <p:cNvSpPr/>
          <p:nvPr/>
        </p:nvSpPr>
        <p:spPr>
          <a:xfrm>
            <a:off x="2129245" y="3802564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“apples”, “juice” ]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A1CE834-5BF8-FB40-8CC0-3DB30D853B34}"/>
              </a:ext>
            </a:extLst>
          </p:cNvPr>
          <p:cNvSpPr/>
          <p:nvPr/>
        </p:nvSpPr>
        <p:spPr>
          <a:xfrm>
            <a:off x="4872445" y="3808459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[ “milk”, “juice”, “apples” 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1559845" y="135554"/>
            <a:ext cx="568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reverse([ “</a:t>
            </a:r>
            <a:r>
              <a:rPr lang="en-US" sz="2800" dirty="0">
                <a:solidFill>
                  <a:srgbClr val="FFC000"/>
                </a:solidFill>
                <a:latin typeface="+mj-lt"/>
                <a:cs typeface="Courier New" panose="02070309020205020404" pitchFamily="49" charset="0"/>
              </a:rPr>
              <a:t>apples</a:t>
            </a: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”, “</a:t>
            </a:r>
            <a:r>
              <a:rPr lang="en-US" sz="2800" dirty="0">
                <a:solidFill>
                  <a:srgbClr val="FFC000"/>
                </a:solidFill>
                <a:latin typeface="+mj-lt"/>
                <a:cs typeface="Courier New" panose="02070309020205020404" pitchFamily="49" charset="0"/>
              </a:rPr>
              <a:t>juice</a:t>
            </a: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”, “</a:t>
            </a:r>
            <a:r>
              <a:rPr lang="en-US" sz="2800" dirty="0">
                <a:solidFill>
                  <a:srgbClr val="FFC000"/>
                </a:solidFill>
                <a:latin typeface="+mj-lt"/>
                <a:cs typeface="Courier New" panose="02070309020205020404" pitchFamily="49" charset="0"/>
              </a:rPr>
              <a:t>milk</a:t>
            </a: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” ])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5A9555-1FEE-8F4D-9B48-EDFCB84DB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8" y="795109"/>
            <a:ext cx="3581402" cy="118401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0EC8087-7120-5043-BFC3-75EB0259D21D}"/>
              </a:ext>
            </a:extLst>
          </p:cNvPr>
          <p:cNvSpPr/>
          <p:nvPr/>
        </p:nvSpPr>
        <p:spPr>
          <a:xfrm>
            <a:off x="727166" y="2693763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“apples”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BD498C-2FE2-2144-8059-2D7B555CB203}"/>
              </a:ext>
            </a:extLst>
          </p:cNvPr>
          <p:cNvSpPr/>
          <p:nvPr/>
        </p:nvSpPr>
        <p:spPr>
          <a:xfrm>
            <a:off x="2129245" y="2687868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]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C90540-183F-6E4D-A8A6-5A0A2201859B}"/>
              </a:ext>
            </a:extLst>
          </p:cNvPr>
          <p:cNvSpPr/>
          <p:nvPr/>
        </p:nvSpPr>
        <p:spPr>
          <a:xfrm>
            <a:off x="4872445" y="2693763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[ “apples” ]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4BC3971-480A-E443-96D2-775B56020AAE}"/>
              </a:ext>
            </a:extLst>
          </p:cNvPr>
          <p:cNvSpPr/>
          <p:nvPr/>
        </p:nvSpPr>
        <p:spPr>
          <a:xfrm>
            <a:off x="727166" y="3251111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“juice”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ED5E848-175A-304C-B21F-32CF3B93B622}"/>
              </a:ext>
            </a:extLst>
          </p:cNvPr>
          <p:cNvSpPr/>
          <p:nvPr/>
        </p:nvSpPr>
        <p:spPr>
          <a:xfrm>
            <a:off x="2129245" y="3245216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“apples” ]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88834A-86C7-F249-8FCB-3DFEEA31F149}"/>
              </a:ext>
            </a:extLst>
          </p:cNvPr>
          <p:cNvSpPr/>
          <p:nvPr/>
        </p:nvSpPr>
        <p:spPr>
          <a:xfrm>
            <a:off x="4872445" y="3251111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[ “juice”, “apples” ]</a:t>
            </a:r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00B33D0C-81B0-964D-9803-4079B18D87F4}"/>
              </a:ext>
            </a:extLst>
          </p:cNvPr>
          <p:cNvSpPr/>
          <p:nvPr/>
        </p:nvSpPr>
        <p:spPr>
          <a:xfrm rot="19364610">
            <a:off x="6105194" y="581347"/>
            <a:ext cx="484632" cy="467059"/>
          </a:xfrm>
          <a:prstGeom prst="upArrow">
            <a:avLst>
              <a:gd name="adj1" fmla="val 58860"/>
              <a:gd name="adj2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926FB4-6B22-5B43-B31B-C3324258A4B1}"/>
              </a:ext>
            </a:extLst>
          </p:cNvPr>
          <p:cNvSpPr txBox="1"/>
          <p:nvPr/>
        </p:nvSpPr>
        <p:spPr>
          <a:xfrm>
            <a:off x="6428440" y="92545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1725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32C5B-CEC7-6246-83C8-7C9A8E9F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practice with loops</a:t>
            </a:r>
            <a:br>
              <a:rPr lang="en-US" dirty="0"/>
            </a:br>
            <a:r>
              <a:rPr lang="en-US" sz="1800" dirty="0"/>
              <a:t>(</a:t>
            </a:r>
            <a:r>
              <a:rPr lang="en-US" sz="1800" dirty="0">
                <a:solidFill>
                  <a:srgbClr val="FFFF00"/>
                </a:solidFill>
              </a:rPr>
              <a:t>remember: everybody gets a turn</a:t>
            </a:r>
            <a:r>
              <a:rPr lang="en-US" sz="1800" dirty="0"/>
              <a:t>!)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94286-DA17-B342-A554-FCFA1D5445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6961" y="904126"/>
            <a:ext cx="76506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Write a function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double(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/>
              <a:t>that returns a list consisting of all the numbers in </a:t>
            </a:r>
            <a:r>
              <a:rPr lang="en-US" sz="2400" dirty="0" err="1"/>
              <a:t>Lst</a:t>
            </a:r>
            <a:r>
              <a:rPr lang="en-US" sz="2400" dirty="0"/>
              <a:t>, but then doubled</a:t>
            </a:r>
          </a:p>
          <a:p>
            <a:r>
              <a:rPr lang="en-US" sz="1800" dirty="0"/>
              <a:t>For example, 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double([ 3, 1, 4 ])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should return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[ 6, 2, 8 ]</a:t>
            </a:r>
          </a:p>
        </p:txBody>
      </p:sp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E710AE5-BD2B-0B44-A7EB-7CAC4458F56A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645AAC-278F-F34C-834B-0F5B43CAE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645" y="2254086"/>
            <a:ext cx="6593976" cy="225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04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D46D5-65E1-BD4B-BB01-674D59FD5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concept: 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151BB0-884F-DE4A-8D55-FABFF1E29EF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321765" y="1116150"/>
                <a:ext cx="7038900" cy="2911200"/>
              </a:xfrm>
            </p:spPr>
            <p:txBody>
              <a:bodyPr/>
              <a:lstStyle/>
              <a:p>
                <a:r>
                  <a:rPr lang="en-US" sz="2400" dirty="0"/>
                  <a:t>For example: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 3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+ 4</m:t>
                    </m:r>
                  </m:oMath>
                </a14:m>
                <a:endParaRPr lang="en-US" sz="2400" dirty="0"/>
              </a:p>
              <a:p>
                <a:pPr lvl="3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</m:oMath>
                </a14:m>
                <a:endParaRPr lang="en-US" sz="2400" dirty="0"/>
              </a:p>
              <a:p>
                <a:pPr lvl="3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𝑠𝑢𝑚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151BB0-884F-DE4A-8D55-FABFF1E29E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21765" y="1116150"/>
                <a:ext cx="7038900" cy="29112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Callout 3">
                <a:extLst>
                  <a:ext uri="{FF2B5EF4-FFF2-40B4-BE49-F238E27FC236}">
                    <a16:creationId xmlns:a16="http://schemas.microsoft.com/office/drawing/2014/main" id="{DBEB87C0-9CDB-624F-BF8E-CE83991C864C}"/>
                  </a:ext>
                </a:extLst>
              </p:cNvPr>
              <p:cNvSpPr/>
              <p:nvPr/>
            </p:nvSpPr>
            <p:spPr>
              <a:xfrm>
                <a:off x="3932715" y="703814"/>
                <a:ext cx="3889520" cy="612648"/>
              </a:xfrm>
              <a:prstGeom prst="wedgeEllipseCallout">
                <a:avLst>
                  <a:gd name="adj1" fmla="val -57511"/>
                  <a:gd name="adj2" fmla="val 144270"/>
                </a:avLst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We call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ysClr val="windowText" lastClr="000000"/>
                    </a:solidFill>
                  </a:rPr>
                  <a:t> an “input parameter</a:t>
                </a:r>
              </a:p>
            </p:txBody>
          </p:sp>
        </mc:Choice>
        <mc:Fallback xmlns="">
          <p:sp>
            <p:nvSpPr>
              <p:cNvPr id="4" name="Oval Callout 3">
                <a:extLst>
                  <a:ext uri="{FF2B5EF4-FFF2-40B4-BE49-F238E27FC236}">
                    <a16:creationId xmlns:a16="http://schemas.microsoft.com/office/drawing/2014/main" id="{DBEB87C0-9CDB-624F-BF8E-CE83991C86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715" y="703814"/>
                <a:ext cx="3889520" cy="612648"/>
              </a:xfrm>
              <a:prstGeom prst="wedgeEllipseCallout">
                <a:avLst>
                  <a:gd name="adj1" fmla="val -57511"/>
                  <a:gd name="adj2" fmla="val 144270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Callout 4">
                <a:extLst>
                  <a:ext uri="{FF2B5EF4-FFF2-40B4-BE49-F238E27FC236}">
                    <a16:creationId xmlns:a16="http://schemas.microsoft.com/office/drawing/2014/main" id="{63938652-BD0B-014C-9D4E-7E075692153D}"/>
                  </a:ext>
                </a:extLst>
              </p:cNvPr>
              <p:cNvSpPr/>
              <p:nvPr/>
            </p:nvSpPr>
            <p:spPr>
              <a:xfrm>
                <a:off x="4005943" y="4027350"/>
                <a:ext cx="3889520" cy="612648"/>
              </a:xfrm>
              <a:prstGeom prst="wedgeEllipseCallout">
                <a:avLst>
                  <a:gd name="adj1" fmla="val -43629"/>
                  <a:gd name="adj2" fmla="val -128651"/>
                </a:avLst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𝑠𝑢𝑚</m:t>
                    </m:r>
                  </m:oMath>
                </a14:m>
                <a:r>
                  <a:rPr lang="en-US" dirty="0">
                    <a:solidFill>
                      <a:sysClr val="windowText" lastClr="000000"/>
                    </a:solidFill>
                  </a:rPr>
                  <a:t> takes two input parameters</a:t>
                </a:r>
              </a:p>
            </p:txBody>
          </p:sp>
        </mc:Choice>
        <mc:Fallback xmlns="">
          <p:sp>
            <p:nvSpPr>
              <p:cNvPr id="5" name="Oval Callout 4">
                <a:extLst>
                  <a:ext uri="{FF2B5EF4-FFF2-40B4-BE49-F238E27FC236}">
                    <a16:creationId xmlns:a16="http://schemas.microsoft.com/office/drawing/2014/main" id="{63938652-BD0B-014C-9D4E-7E07569215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943" y="4027350"/>
                <a:ext cx="3889520" cy="612648"/>
              </a:xfrm>
              <a:prstGeom prst="wedgeEllipseCallout">
                <a:avLst>
                  <a:gd name="adj1" fmla="val -43629"/>
                  <a:gd name="adj2" fmla="val -128651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5878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626E5-692E-3D42-A86C-42AC30FFC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ranges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51916-77E7-5E4F-8ACB-0F3A6F02B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7346" y="904126"/>
            <a:ext cx="8396654" cy="2911200"/>
          </a:xfrm>
        </p:spPr>
        <p:txBody>
          <a:bodyPr/>
          <a:lstStyle/>
          <a:p>
            <a:pPr marL="146050" indent="0" algn="ctr">
              <a:buNone/>
            </a:pPr>
            <a:r>
              <a:rPr lang="en-US" sz="2000" dirty="0"/>
              <a:t>Write a function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squares(start, end)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that returns a list of all the squares of the numbers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2000" dirty="0"/>
              <a:t> (inclusive) through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2000" dirty="0"/>
              <a:t> (exclusive)</a:t>
            </a:r>
          </a:p>
          <a:p>
            <a:pPr marL="146050" indent="0" algn="ctr">
              <a:buNone/>
            </a:pPr>
            <a:endParaRPr lang="en-US" sz="2000" dirty="0"/>
          </a:p>
          <a:p>
            <a:pPr marL="146050" indent="0" algn="ctr">
              <a:buNone/>
            </a:pPr>
            <a:r>
              <a:rPr lang="en-US" sz="2400" dirty="0"/>
              <a:t>(in Computer Science, “inclusive” means that the value is included, and “exclusive” means that the value is excluded)</a:t>
            </a:r>
          </a:p>
          <a:p>
            <a:pPr marL="146050" indent="0" algn="ctr">
              <a:buNone/>
            </a:pPr>
            <a:endParaRPr lang="en-US" sz="1800" dirty="0"/>
          </a:p>
          <a:p>
            <a:pPr marL="146050" indent="0" algn="ctr">
              <a:buNone/>
            </a:pPr>
            <a:r>
              <a:rPr lang="en-US" sz="2000" dirty="0"/>
              <a:t>For example,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squares(1, 10)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should return</a:t>
            </a:r>
          </a:p>
          <a:p>
            <a:pPr marL="146050" indent="0" algn="ctr">
              <a:buNone/>
            </a:pPr>
            <a:r>
              <a:rPr lang="en-US" sz="2000" dirty="0"/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[ 1, 4, 9, 16, 25, 36, 49, 64, 81 ]</a:t>
            </a:r>
          </a:p>
        </p:txBody>
      </p:sp>
    </p:spTree>
    <p:extLst>
      <p:ext uri="{BB962C8B-B14F-4D97-AF65-F5344CB8AC3E}">
        <p14:creationId xmlns:p14="http://schemas.microsoft.com/office/powerpoint/2010/main" val="8773687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626E5-692E-3D42-A86C-42AC30FFC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ranges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3586B9-8DB9-1F46-BEFB-60D6E99F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01" y="1783135"/>
            <a:ext cx="7376746" cy="2456239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EF64B4AE-D3E3-8548-960E-B03345A72447}"/>
              </a:ext>
            </a:extLst>
          </p:cNvPr>
          <p:cNvSpPr/>
          <p:nvPr/>
        </p:nvSpPr>
        <p:spPr>
          <a:xfrm>
            <a:off x="4695093" y="422847"/>
            <a:ext cx="4053253" cy="962557"/>
          </a:xfrm>
          <a:prstGeom prst="wedgeRoundRectCallout">
            <a:avLst>
              <a:gd name="adj1" fmla="val -79059"/>
              <a:gd name="adj2" fmla="val 1945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range(start, end)</a:t>
            </a:r>
            <a:r>
              <a:rPr lang="en-US" sz="1800" dirty="0"/>
              <a:t> generates the integers from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800" dirty="0"/>
              <a:t> (inclusive) to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800" dirty="0"/>
              <a:t> (exclusive)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5141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7C292-0FB0-EB4E-9DDC-A6B15C9B9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to practice with ranges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86381-E267-C545-BD2B-A5B729FEA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/>
              <a:t>Write function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factorial(n)</a:t>
            </a:r>
            <a:r>
              <a:rPr lang="en-US" sz="1800" dirty="0"/>
              <a:t> that returns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1800" dirty="0"/>
              <a:t>!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1800" dirty="0"/>
              <a:t>!  is defined to be the product of all the integers from 1 to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  <a:p>
            <a:r>
              <a:rPr lang="en-US" sz="1800" dirty="0"/>
              <a:t>For example,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factorial(3)</a:t>
            </a:r>
            <a:r>
              <a:rPr lang="en-US" sz="1800" dirty="0"/>
              <a:t> is equal to 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1 * 2 * 3 (that is, 6)</a:t>
            </a:r>
          </a:p>
          <a:p>
            <a:pPr marL="14605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5650FC-BA3C-8D4E-AE4A-64421DC70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476919"/>
            <a:ext cx="6963508" cy="2273012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19241E6-0929-724C-9673-78DA8084F680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3137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AEED3-0321-A94F-8C88-D5F6586B6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loops?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642D9-38E7-9F46-9872-33E74CC2A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016" y="1393814"/>
            <a:ext cx="7376280" cy="2911200"/>
          </a:xfrm>
        </p:spPr>
        <p:txBody>
          <a:bodyPr/>
          <a:lstStyle/>
          <a:p>
            <a:r>
              <a:rPr lang="en-US" sz="2000" dirty="0"/>
              <a:t>You can use a loop to visit every element in a list (or string)</a:t>
            </a:r>
          </a:p>
          <a:p>
            <a:r>
              <a:rPr lang="en-US" sz="2000" dirty="0"/>
              <a:t>Alternatively, you can use a loop to visit over a </a:t>
            </a:r>
            <a:r>
              <a:rPr lang="en-US" sz="2000" i="1" dirty="0"/>
              <a:t>range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range(start, end)</a:t>
            </a:r>
            <a:r>
              <a:rPr lang="en-US" sz="2000" dirty="0"/>
              <a:t> includes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2000" dirty="0"/>
              <a:t> but not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2000" dirty="0"/>
              <a:t> 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/>
              <a:t>Generic format of a function with a  loop: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AE7E7F-D19A-E342-AD5F-8D6831D7F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096" y="2571750"/>
            <a:ext cx="3675888" cy="155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039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8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STATEMENTS</a:t>
            </a:r>
            <a:endParaRPr/>
          </a:p>
        </p:txBody>
      </p:sp>
      <p:pic>
        <p:nvPicPr>
          <p:cNvPr id="486" name="Google Shape;48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4725" y="2470150"/>
            <a:ext cx="2726300" cy="225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7C292-0FB0-EB4E-9DDC-A6B15C9B9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900" y="207700"/>
            <a:ext cx="7419899" cy="696426"/>
          </a:xfrm>
        </p:spPr>
        <p:txBody>
          <a:bodyPr/>
          <a:lstStyle/>
          <a:p>
            <a:r>
              <a:rPr lang="en-US" sz="2000" dirty="0"/>
              <a:t>What if you want to do something only sometimes?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86381-E267-C545-BD2B-A5B729FEA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5837284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Write function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feeling(temp)</a:t>
            </a:r>
            <a:r>
              <a:rPr lang="en-US" sz="2000" dirty="0"/>
              <a:t> that returns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“cold”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if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temp &lt; 20 </a:t>
            </a:r>
            <a:r>
              <a:rPr lang="en-US" sz="2000" dirty="0"/>
              <a:t>or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“hot”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otherwise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C0403F-77AC-C44B-91A9-18B820AAE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761" y="1815076"/>
            <a:ext cx="6674338" cy="264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625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C0403F-77AC-C44B-91A9-18B820AAE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452" y="904125"/>
            <a:ext cx="7851438" cy="31139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C7C292-0FB0-EB4E-9DDC-A6B15C9B9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900" y="207700"/>
            <a:ext cx="7419899" cy="696426"/>
          </a:xfrm>
        </p:spPr>
        <p:txBody>
          <a:bodyPr/>
          <a:lstStyle/>
          <a:p>
            <a:r>
              <a:rPr lang="en-US" sz="2000" dirty="0"/>
              <a:t>Correct indentation is important!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D9A027-3B6B-514F-9C82-47936B65C341}"/>
              </a:ext>
            </a:extLst>
          </p:cNvPr>
          <p:cNvCxnSpPr>
            <a:cxnSpLocks/>
          </p:cNvCxnSpPr>
          <p:nvPr/>
        </p:nvCxnSpPr>
        <p:spPr>
          <a:xfrm>
            <a:off x="2048607" y="2365130"/>
            <a:ext cx="0" cy="116937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2187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36081-91F8-FD4A-9447-F183D1C3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if statements in for loops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E5090-0944-814B-9AD1-0594F4F50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41" y="1918342"/>
            <a:ext cx="8086336" cy="219130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EF518-2D12-FA4D-8AC4-AE6C4E6CC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1033854"/>
            <a:ext cx="7038900" cy="1788477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/>
              <a:t>Write a function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delete(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item)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that returns a list consisting of the elements of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800" dirty="0"/>
              <a:t> except for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E72BA-F45C-A948-BA0A-D5ADC31F1CD8}"/>
              </a:ext>
            </a:extLst>
          </p:cNvPr>
          <p:cNvSpPr txBox="1"/>
          <p:nvPr/>
        </p:nvSpPr>
        <p:spPr>
          <a:xfrm>
            <a:off x="501161" y="4269743"/>
            <a:ext cx="4674578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US" sz="2400" dirty="0">
                <a:solidFill>
                  <a:schemeClr val="bg1"/>
                </a:solidFill>
              </a:rPr>
              <a:t>  means “is not the same as”</a:t>
            </a:r>
          </a:p>
        </p:txBody>
      </p:sp>
    </p:spTree>
    <p:extLst>
      <p:ext uri="{BB962C8B-B14F-4D97-AF65-F5344CB8AC3E}">
        <p14:creationId xmlns:p14="http://schemas.microsoft.com/office/powerpoint/2010/main" val="29166827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36081-91F8-FD4A-9447-F183D1C3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 indentation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E5090-0944-814B-9AD1-0594F4F502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8" t="30139" r="57435" b="8873"/>
          <a:stretch/>
        </p:blipFill>
        <p:spPr>
          <a:xfrm>
            <a:off x="1380392" y="1383028"/>
            <a:ext cx="5943600" cy="237744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DD0E-03F0-954D-B0BD-617340F887FE}"/>
              </a:ext>
            </a:extLst>
          </p:cNvPr>
          <p:cNvCxnSpPr>
            <a:cxnSpLocks/>
          </p:cNvCxnSpPr>
          <p:nvPr/>
        </p:nvCxnSpPr>
        <p:spPr>
          <a:xfrm>
            <a:off x="2294793" y="1863968"/>
            <a:ext cx="0" cy="1705709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DB01A5-A1FB-4240-818F-FB4AB9D82FE1}"/>
              </a:ext>
            </a:extLst>
          </p:cNvPr>
          <p:cNvCxnSpPr>
            <a:cxnSpLocks/>
          </p:cNvCxnSpPr>
          <p:nvPr/>
        </p:nvCxnSpPr>
        <p:spPr>
          <a:xfrm>
            <a:off x="3033347" y="2571749"/>
            <a:ext cx="0" cy="690197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8943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36081-91F8-FD4A-9447-F183D1C3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Incorrect indentations: what do these do?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F4C0C2-D1B3-3B43-B39A-B3A8FB6E0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27" y="2917286"/>
            <a:ext cx="4584700" cy="187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987F8F-7CF8-4242-A38D-F8E65295E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227" y="860994"/>
            <a:ext cx="45847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78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9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Functions in Python</a:t>
            </a:r>
            <a:endParaRPr dirty="0"/>
          </a:p>
        </p:txBody>
      </p:sp>
      <p:sp>
        <p:nvSpPr>
          <p:cNvPr id="664" name="Google Shape;664;p92"/>
          <p:cNvSpPr txBox="1">
            <a:spLocks noGrp="1"/>
          </p:cNvSpPr>
          <p:nvPr>
            <p:ph type="body" idx="1"/>
          </p:nvPr>
        </p:nvSpPr>
        <p:spPr>
          <a:xfrm>
            <a:off x="1244575" y="13664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ourier" pitchFamily="2" charset="0"/>
                <a:ea typeface="Montserrat"/>
                <a:cs typeface="Montserrat"/>
                <a:sym typeface="Montserrat"/>
              </a:rPr>
              <a:t>def f(x):</a:t>
            </a:r>
            <a:endParaRPr sz="1800" dirty="0">
              <a:latin typeface="Courier" pitchFamily="2" charset="0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latin typeface="Courier" pitchFamily="2" charset="0"/>
                <a:ea typeface="Montserrat"/>
                <a:cs typeface="Montserrat"/>
                <a:sym typeface="Montserrat"/>
              </a:rPr>
              <a:t>     return 3 * x + 4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" sz="800" dirty="0">
              <a:latin typeface="Courier" pitchFamily="2" charset="0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dirty="0">
                <a:latin typeface="Courier" pitchFamily="2" charset="0"/>
                <a:ea typeface="Montserrat"/>
                <a:cs typeface="Montserrat"/>
                <a:sym typeface="Montserrat"/>
              </a:rPr>
              <a:t>def square(x):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dirty="0">
                <a:latin typeface="Courier" pitchFamily="2" charset="0"/>
                <a:ea typeface="Montserrat"/>
                <a:cs typeface="Montserrat"/>
                <a:sym typeface="Montserrat"/>
              </a:rPr>
              <a:t>     return x * x</a:t>
            </a:r>
            <a:endParaRPr lang="en" sz="1800" dirty="0"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665" name="Google Shape;665;p92"/>
          <p:cNvSpPr txBox="1"/>
          <p:nvPr/>
        </p:nvSpPr>
        <p:spPr>
          <a:xfrm>
            <a:off x="5128448" y="1407436"/>
            <a:ext cx="2863001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Function “header”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66" name="Google Shape;666;p92"/>
          <p:cNvCxnSpPr>
            <a:cxnSpLocks/>
          </p:cNvCxnSpPr>
          <p:nvPr/>
        </p:nvCxnSpPr>
        <p:spPr>
          <a:xfrm flipH="1">
            <a:off x="2655549" y="1627012"/>
            <a:ext cx="24729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9" name="Google Shape;669;p92"/>
          <p:cNvCxnSpPr/>
          <p:nvPr/>
        </p:nvCxnSpPr>
        <p:spPr>
          <a:xfrm rot="10800000">
            <a:off x="4816950" y="2155115"/>
            <a:ext cx="13929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0" name="Google Shape;670;p92"/>
          <p:cNvSpPr txBox="1"/>
          <p:nvPr/>
        </p:nvSpPr>
        <p:spPr>
          <a:xfrm>
            <a:off x="6319850" y="1925364"/>
            <a:ext cx="16716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“Body”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665;p92">
            <a:extLst>
              <a:ext uri="{FF2B5EF4-FFF2-40B4-BE49-F238E27FC236}">
                <a16:creationId xmlns:a16="http://schemas.microsoft.com/office/drawing/2014/main" id="{249413B7-ABBB-6243-AC41-79BD30E9BCEF}"/>
              </a:ext>
            </a:extLst>
          </p:cNvPr>
          <p:cNvSpPr txBox="1"/>
          <p:nvPr/>
        </p:nvSpPr>
        <p:spPr>
          <a:xfrm>
            <a:off x="5128448" y="2806468"/>
            <a:ext cx="3207951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Another function header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" name="Google Shape;666;p92">
            <a:extLst>
              <a:ext uri="{FF2B5EF4-FFF2-40B4-BE49-F238E27FC236}">
                <a16:creationId xmlns:a16="http://schemas.microsoft.com/office/drawing/2014/main" id="{3E87AC84-A3E8-F349-8622-3668D5D416DD}"/>
              </a:ext>
            </a:extLst>
          </p:cNvPr>
          <p:cNvCxnSpPr>
            <a:cxnSpLocks/>
          </p:cNvCxnSpPr>
          <p:nvPr/>
        </p:nvCxnSpPr>
        <p:spPr>
          <a:xfrm flipH="1">
            <a:off x="3401568" y="3026044"/>
            <a:ext cx="172688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669;p92">
            <a:extLst>
              <a:ext uri="{FF2B5EF4-FFF2-40B4-BE49-F238E27FC236}">
                <a16:creationId xmlns:a16="http://schemas.microsoft.com/office/drawing/2014/main" id="{446F979B-2879-6E40-9515-BA648468A54E}"/>
              </a:ext>
            </a:extLst>
          </p:cNvPr>
          <p:cNvCxnSpPr>
            <a:cxnSpLocks/>
          </p:cNvCxnSpPr>
          <p:nvPr/>
        </p:nvCxnSpPr>
        <p:spPr>
          <a:xfrm flipH="1" flipV="1">
            <a:off x="4816950" y="3554147"/>
            <a:ext cx="13929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670;p92">
            <a:extLst>
              <a:ext uri="{FF2B5EF4-FFF2-40B4-BE49-F238E27FC236}">
                <a16:creationId xmlns:a16="http://schemas.microsoft.com/office/drawing/2014/main" id="{2A84D4C1-B4C3-1D43-AE9C-17A1B652AD7D}"/>
              </a:ext>
            </a:extLst>
          </p:cNvPr>
          <p:cNvSpPr txBox="1"/>
          <p:nvPr/>
        </p:nvSpPr>
        <p:spPr>
          <a:xfrm>
            <a:off x="6319850" y="3324396"/>
            <a:ext cx="209263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Another body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4372990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375E22C-0A84-944D-AD72-5CACAFE5F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227" y="860994"/>
            <a:ext cx="4584700" cy="1879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836081-91F8-FD4A-9447-F183D1C3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Incorrect indentations: what do these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356FD7-390C-1446-B55B-9230FFCF23E4}"/>
              </a:ext>
            </a:extLst>
          </p:cNvPr>
          <p:cNvSpPr txBox="1"/>
          <p:nvPr/>
        </p:nvSpPr>
        <p:spPr>
          <a:xfrm>
            <a:off x="6400800" y="904126"/>
            <a:ext cx="2494742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This returns after the first element in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Lst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1FCD0F-5E8B-3C44-A532-8F8DF1EEA71E}"/>
              </a:ext>
            </a:extLst>
          </p:cNvPr>
          <p:cNvSpPr txBox="1"/>
          <p:nvPr/>
        </p:nvSpPr>
        <p:spPr>
          <a:xfrm>
            <a:off x="6400800" y="2996695"/>
            <a:ext cx="2494742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This returns after the first element that is not 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F355A4-FDCA-8E49-9B5E-28960C3B8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227" y="2908660"/>
            <a:ext cx="4584700" cy="18796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ED3B08-31ED-8E4E-94D6-85CA3696A345}"/>
              </a:ext>
            </a:extLst>
          </p:cNvPr>
          <p:cNvCxnSpPr>
            <a:cxnSpLocks/>
          </p:cNvCxnSpPr>
          <p:nvPr/>
        </p:nvCxnSpPr>
        <p:spPr>
          <a:xfrm>
            <a:off x="2731422" y="1829797"/>
            <a:ext cx="0" cy="809889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7F742A-16E6-EC42-9F41-0F87D215F730}"/>
              </a:ext>
            </a:extLst>
          </p:cNvPr>
          <p:cNvCxnSpPr>
            <a:cxnSpLocks/>
          </p:cNvCxnSpPr>
          <p:nvPr/>
        </p:nvCxnSpPr>
        <p:spPr>
          <a:xfrm>
            <a:off x="3326645" y="4197024"/>
            <a:ext cx="0" cy="45261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7958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F91BC-6BD3-8745-AD3E-C41C5D87D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to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6EC02-7675-2B40-B074-011E4B8AE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0664" y="904126"/>
            <a:ext cx="8017223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Write a function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count(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item)</a:t>
            </a:r>
            <a:r>
              <a:rPr lang="en-US" sz="2000" dirty="0"/>
              <a:t> that counts how many times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2000" dirty="0"/>
              <a:t> occurs in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/>
              <a:t>For example,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count([“apples”, “juice”, “apples”], “apples”)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should return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9BFE4-EB87-3C48-889D-CA7000661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354" y="2163296"/>
            <a:ext cx="4183812" cy="2556242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835A844-C583-114A-9D7B-9314BCEF7F0D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5003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AEED3-0321-A94F-8C88-D5F6586B6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</a:t>
            </a:r>
            <a:r>
              <a:rPr lang="en-US" i="1" dirty="0"/>
              <a:t>if</a:t>
            </a:r>
            <a:r>
              <a:rPr lang="en-US" dirty="0"/>
              <a:t> statements?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642D9-38E7-9F46-9872-33E74CC2A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8731" y="1116150"/>
            <a:ext cx="8102117" cy="2911200"/>
          </a:xfrm>
        </p:spPr>
        <p:txBody>
          <a:bodyPr/>
          <a:lstStyle/>
          <a:p>
            <a:r>
              <a:rPr lang="en-US" sz="2000" dirty="0"/>
              <a:t>You can use an </a:t>
            </a:r>
            <a:r>
              <a:rPr lang="en-US" sz="2000" i="1" dirty="0">
                <a:solidFill>
                  <a:srgbClr val="FFFF00"/>
                </a:solidFill>
              </a:rPr>
              <a:t>if</a:t>
            </a:r>
            <a:r>
              <a:rPr lang="en-US" sz="2000" dirty="0">
                <a:solidFill>
                  <a:srgbClr val="FFFF00"/>
                </a:solidFill>
              </a:rPr>
              <a:t> statement </a:t>
            </a:r>
            <a:r>
              <a:rPr lang="en-US" sz="2000" dirty="0"/>
              <a:t>to execute code based on a condition</a:t>
            </a:r>
          </a:p>
          <a:p>
            <a:r>
              <a:rPr lang="en-US" sz="2000" dirty="0"/>
              <a:t>An </a:t>
            </a:r>
            <a:r>
              <a:rPr lang="en-US" sz="2000" i="1" dirty="0"/>
              <a:t>if</a:t>
            </a:r>
            <a:r>
              <a:rPr lang="en-US" sz="2000" dirty="0"/>
              <a:t> statement may have an “</a:t>
            </a:r>
            <a:r>
              <a:rPr lang="en-US" sz="2000" i="1" dirty="0">
                <a:solidFill>
                  <a:srgbClr val="FFFF00"/>
                </a:solidFill>
              </a:rPr>
              <a:t>else</a:t>
            </a:r>
            <a:r>
              <a:rPr lang="en-US" sz="2000" dirty="0"/>
              <a:t>” part (but not required)</a:t>
            </a:r>
          </a:p>
          <a:p>
            <a:r>
              <a:rPr lang="en-US" sz="2000" dirty="0"/>
              <a:t>You have to get indentation just so</a:t>
            </a:r>
          </a:p>
          <a:p>
            <a:r>
              <a:rPr lang="en-US" sz="2000" dirty="0"/>
              <a:t>You can use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US" sz="2000" dirty="0"/>
              <a:t> to test if two values are different or not</a:t>
            </a:r>
          </a:p>
          <a:p>
            <a:r>
              <a:rPr lang="en-US" sz="2000" dirty="0"/>
              <a:t>By the way, </a:t>
            </a:r>
            <a:r>
              <a:rPr lang="en-US" sz="2000" dirty="0">
                <a:solidFill>
                  <a:srgbClr val="FFFF00"/>
                </a:solidFill>
              </a:rPr>
              <a:t>!=</a:t>
            </a:r>
            <a:r>
              <a:rPr lang="en-US" sz="2000" dirty="0"/>
              <a:t> works on numbers, strings, and even lists!</a:t>
            </a:r>
          </a:p>
        </p:txBody>
      </p:sp>
    </p:spTree>
    <p:extLst>
      <p:ext uri="{BB962C8B-B14F-4D97-AF65-F5344CB8AC3E}">
        <p14:creationId xmlns:p14="http://schemas.microsoft.com/office/powerpoint/2010/main" val="220530911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C86095-A5E0-EE4D-A0DB-E837F56B1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Programs with multiple functions</a:t>
            </a:r>
          </a:p>
        </p:txBody>
      </p:sp>
    </p:spTree>
    <p:extLst>
      <p:ext uri="{BB962C8B-B14F-4D97-AF65-F5344CB8AC3E}">
        <p14:creationId xmlns:p14="http://schemas.microsoft.com/office/powerpoint/2010/main" val="6702764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80533C-8659-9841-9B26-23B6069C9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write difficult programs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BA670E-8001-B047-8432-4EC03E028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2005" y="904126"/>
            <a:ext cx="6612923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>
                <a:solidFill>
                  <a:srgbClr val="FFFF00"/>
                </a:solidFill>
              </a:rPr>
              <a:t>Split program into multiple functions!</a:t>
            </a:r>
          </a:p>
          <a:p>
            <a:r>
              <a:rPr lang="en-US" sz="1600" dirty="0"/>
              <a:t>Write a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shop(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that returns the string 	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“we have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1600" dirty="0"/>
              <a:t>if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/>
              <a:t> is in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600" dirty="0"/>
              <a:t>, or</a:t>
            </a:r>
          </a:p>
          <a:p>
            <a:pPr marL="14605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“we need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 </a:t>
            </a:r>
            <a:r>
              <a:rPr lang="en-US" sz="1600" dirty="0"/>
              <a:t>if not</a:t>
            </a:r>
          </a:p>
          <a:p>
            <a:pPr marL="146050" indent="0">
              <a:buNone/>
            </a:pPr>
            <a:endParaRPr lang="en-US" sz="1600" dirty="0"/>
          </a:p>
          <a:p>
            <a:pPr marL="146050" indent="0">
              <a:buNone/>
            </a:pPr>
            <a:r>
              <a:rPr lang="en-US" sz="1600" dirty="0"/>
              <a:t>	For example: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shop(groceries, “rice”)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returns</a:t>
            </a:r>
          </a:p>
          <a:p>
            <a:pPr marL="14605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“we have rice” </a:t>
            </a:r>
            <a:r>
              <a:rPr lang="en-US" sz="1600" dirty="0"/>
              <a:t>if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”rice” </a:t>
            </a:r>
            <a:r>
              <a:rPr lang="en-US" sz="1600" dirty="0"/>
              <a:t>is in groceries</a:t>
            </a:r>
          </a:p>
          <a:p>
            <a:pPr marL="1460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9417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80533C-8659-9841-9B26-23B6069C9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write difficult programs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BA670E-8001-B047-8432-4EC03E028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2782" y="757477"/>
            <a:ext cx="6612923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>
                <a:solidFill>
                  <a:srgbClr val="FFFF00"/>
                </a:solidFill>
              </a:rPr>
              <a:t>Split program into multiple functions!</a:t>
            </a:r>
          </a:p>
          <a:p>
            <a:r>
              <a:rPr lang="en-US" sz="1600" dirty="0"/>
              <a:t>Write a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shop(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that returns the string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“we have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1600" dirty="0"/>
              <a:t>if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/>
              <a:t> is in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600" dirty="0"/>
              <a:t>, or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“we need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1600" dirty="0"/>
              <a:t> if not</a:t>
            </a:r>
          </a:p>
          <a:p>
            <a:pPr marL="14605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ACFB85-3A66-204C-8EDF-42B58DAB4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084" y="1795373"/>
            <a:ext cx="6504317" cy="292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5046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5BC82-8404-AD47-BE9F-7B04D280A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writing a difficult program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18DC3-1289-3F45-BB73-BBF4F6991E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0215" y="1116150"/>
            <a:ext cx="7312272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/>
              <a:t>Write a function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intersect(Lst1, Lst2)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that returns the intersection of lists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Lst1</a:t>
            </a:r>
            <a:r>
              <a:rPr lang="en-US" sz="1600" dirty="0"/>
              <a:t> and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Lst2</a:t>
            </a:r>
            <a:r>
              <a:rPr lang="en-US" sz="1600" dirty="0"/>
              <a:t> (a list of the elements that are in both lists).</a:t>
            </a:r>
          </a:p>
          <a:p>
            <a:r>
              <a:rPr lang="en-US" sz="1600" dirty="0"/>
              <a:t>You can again use the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count(list, item)</a:t>
            </a:r>
            <a:r>
              <a:rPr lang="en-US" sz="1600" dirty="0">
                <a:latin typeface="+mn-lt"/>
                <a:cs typeface="Courier New" panose="02070309020205020404" pitchFamily="49" charset="0"/>
              </a:rPr>
              <a:t> </a:t>
            </a:r>
            <a:r>
              <a:rPr lang="en-US" sz="1600" dirty="0"/>
              <a:t>function to simplify the task</a:t>
            </a:r>
          </a:p>
        </p:txBody>
      </p:sp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F891C3A-FA71-EA47-898C-BB63C021FDB7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F0177F-38F8-4A4D-BFD3-609A57481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704" y="2107635"/>
            <a:ext cx="6473952" cy="282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917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>
            <a:spLocks noGrp="1"/>
          </p:cNvSpPr>
          <p:nvPr>
            <p:ph type="ctrTitle"/>
          </p:nvPr>
        </p:nvSpPr>
        <p:spPr>
          <a:xfrm>
            <a:off x="3939000" y="1555425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Just a little math before we go on</a:t>
            </a:r>
            <a:br>
              <a:rPr lang="en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889679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7BCDD8-932B-094E-A94A-979AC8015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types of numbers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3F01C-2686-0D45-90D5-3F799CDD9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037198"/>
            <a:ext cx="7038900" cy="2911200"/>
          </a:xfrm>
        </p:spPr>
        <p:txBody>
          <a:bodyPr/>
          <a:lstStyle/>
          <a:p>
            <a:r>
              <a:rPr lang="en-US" sz="2400" dirty="0"/>
              <a:t>“integers”</a:t>
            </a:r>
          </a:p>
          <a:p>
            <a:pPr lvl="1"/>
            <a:r>
              <a:rPr lang="en-US" sz="2200" dirty="0"/>
              <a:t>Examples:  0, 1, 2, 3, -3,  93723881</a:t>
            </a:r>
          </a:p>
          <a:p>
            <a:pPr lvl="1"/>
            <a:endParaRPr lang="en-US" sz="2200" dirty="0"/>
          </a:p>
          <a:p>
            <a:r>
              <a:rPr lang="en-US" sz="2400" dirty="0"/>
              <a:t>  ”floating point numbers”</a:t>
            </a:r>
          </a:p>
          <a:p>
            <a:pPr lvl="1"/>
            <a:r>
              <a:rPr lang="en-US" sz="2200" dirty="0"/>
              <a:t>Examples:  3.14159,  -0.05, 123.45</a:t>
            </a:r>
          </a:p>
        </p:txBody>
      </p:sp>
    </p:spTree>
    <p:extLst>
      <p:ext uri="{BB962C8B-B14F-4D97-AF65-F5344CB8AC3E}">
        <p14:creationId xmlns:p14="http://schemas.microsoft.com/office/powerpoint/2010/main" val="207818973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7BCDD8-932B-094E-A94A-979AC8015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808" y="207700"/>
            <a:ext cx="7875917" cy="696426"/>
          </a:xfrm>
        </p:spPr>
        <p:txBody>
          <a:bodyPr/>
          <a:lstStyle/>
          <a:p>
            <a:r>
              <a:rPr lang="en-US" dirty="0"/>
              <a:t>Division with integers and floating point numbers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3F01C-2686-0D45-90D5-3F799CDD9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116150"/>
            <a:ext cx="7038900" cy="2911200"/>
          </a:xfrm>
        </p:spPr>
        <p:txBody>
          <a:bodyPr/>
          <a:lstStyle/>
          <a:p>
            <a:r>
              <a:rPr lang="en-US" sz="2400" dirty="0"/>
              <a:t>What is 9 divided by 4?</a:t>
            </a:r>
          </a:p>
          <a:p>
            <a:pPr lvl="1"/>
            <a:r>
              <a:rPr lang="en-US" sz="2000" dirty="0"/>
              <a:t>Using integers, it is 2 with a remainder of 1</a:t>
            </a:r>
          </a:p>
          <a:p>
            <a:pPr lvl="1"/>
            <a:r>
              <a:rPr lang="en-US" sz="2000" dirty="0"/>
              <a:t>Using floating point numbers, it is 2.25 </a:t>
            </a:r>
          </a:p>
        </p:txBody>
      </p:sp>
    </p:spTree>
    <p:extLst>
      <p:ext uri="{BB962C8B-B14F-4D97-AF65-F5344CB8AC3E}">
        <p14:creationId xmlns:p14="http://schemas.microsoft.com/office/powerpoint/2010/main" val="3777989414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{FA99FAF2-4E89-6D4C-B960-F716B2F9216D}tf10001119</Template>
  <TotalTime>1848</TotalTime>
  <Words>4270</Words>
  <Application>Microsoft Macintosh PowerPoint</Application>
  <PresentationFormat>On-screen Show (16:9)</PresentationFormat>
  <Paragraphs>641</Paragraphs>
  <Slides>129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36" baseType="lpstr">
      <vt:lpstr>Cambria Math</vt:lpstr>
      <vt:lpstr>Arial</vt:lpstr>
      <vt:lpstr>Courier New</vt:lpstr>
      <vt:lpstr>Montserrat</vt:lpstr>
      <vt:lpstr>Lato</vt:lpstr>
      <vt:lpstr>Courier</vt:lpstr>
      <vt:lpstr>Focus</vt:lpstr>
      <vt:lpstr>For instructors</vt:lpstr>
      <vt:lpstr>Philosophy</vt:lpstr>
      <vt:lpstr>Outline</vt:lpstr>
      <vt:lpstr>Eliminated</vt:lpstr>
      <vt:lpstr>We are teaching a subset of Python</vt:lpstr>
      <vt:lpstr>Intro  To  Python</vt:lpstr>
      <vt:lpstr>What is Python?</vt:lpstr>
      <vt:lpstr>Basic concept:  Functions</vt:lpstr>
      <vt:lpstr>Functions in Python</vt:lpstr>
      <vt:lpstr>Functions in Python</vt:lpstr>
      <vt:lpstr>Using Spyder</vt:lpstr>
      <vt:lpstr>Using Spyder</vt:lpstr>
      <vt:lpstr>Using Spyder</vt:lpstr>
      <vt:lpstr>Using Spyder</vt:lpstr>
      <vt:lpstr>Using Spyder</vt:lpstr>
      <vt:lpstr>Try the following (and take turns!):</vt:lpstr>
      <vt:lpstr>Now define functions yourself</vt:lpstr>
      <vt:lpstr>More time for  you to play</vt:lpstr>
      <vt:lpstr>Errors and Bugs….</vt:lpstr>
      <vt:lpstr>Indentation error </vt:lpstr>
      <vt:lpstr>Indentation error</vt:lpstr>
      <vt:lpstr>Syntax error</vt:lpstr>
      <vt:lpstr>Undefined name warning</vt:lpstr>
      <vt:lpstr>Remember:  Keep hitting that green triangle</vt:lpstr>
      <vt:lpstr>Tip: “commenting out functions”</vt:lpstr>
      <vt:lpstr>What have we learned so far?</vt:lpstr>
      <vt:lpstr>“Strings”</vt:lpstr>
      <vt:lpstr>Strings are fun!</vt:lpstr>
      <vt:lpstr>Functions with strings</vt:lpstr>
      <vt:lpstr>Now you try it (remember, take turns)</vt:lpstr>
      <vt:lpstr>String indexing</vt:lpstr>
      <vt:lpstr>String indexing</vt:lpstr>
      <vt:lpstr>String indexing</vt:lpstr>
      <vt:lpstr>Quiz</vt:lpstr>
      <vt:lpstr>Length of a string</vt:lpstr>
      <vt:lpstr>Function using len(str)</vt:lpstr>
      <vt:lpstr>What is your Code Afrique nickname?</vt:lpstr>
      <vt:lpstr>What have we learned about strings?</vt:lpstr>
      <vt:lpstr>Lists</vt:lpstr>
      <vt:lpstr>Examples of lists</vt:lpstr>
      <vt:lpstr>Examples of lists</vt:lpstr>
      <vt:lpstr>Examples of lists</vt:lpstr>
      <vt:lpstr>Example function with lists</vt:lpstr>
      <vt:lpstr>Example function with lists</vt:lpstr>
      <vt:lpstr>Try it out (and take turns!)</vt:lpstr>
      <vt:lpstr>What have we learned about lists?</vt:lpstr>
      <vt:lpstr>Variables </vt:lpstr>
      <vt:lpstr>How to keep a shopping list?</vt:lpstr>
      <vt:lpstr>How to keep a shopping list?</vt:lpstr>
      <vt:lpstr>Example: adding “rice” to the shopping list</vt:lpstr>
      <vt:lpstr>Example: adding “rice” to the shopping list</vt:lpstr>
      <vt:lpstr>Example: adding “rice” to the shopping list</vt:lpstr>
      <vt:lpstr>Example: adding “rice” to the shopping list</vt:lpstr>
      <vt:lpstr>Example: adding “rice” to the shopping list</vt:lpstr>
      <vt:lpstr>What have we learned about variables?</vt:lpstr>
      <vt:lpstr>Loops</vt:lpstr>
      <vt:lpstr>Doing something with each element of a list</vt:lpstr>
      <vt:lpstr>Doing something with each element of a list</vt:lpstr>
      <vt:lpstr>Loops in Python</vt:lpstr>
      <vt:lpstr>Loops in Python</vt:lpstr>
      <vt:lpstr>Loops in Python</vt:lpstr>
      <vt:lpstr>Loops in Python</vt:lpstr>
      <vt:lpstr>Loops in Python</vt:lpstr>
      <vt:lpstr>Executing a loop</vt:lpstr>
      <vt:lpstr>Executing a loop</vt:lpstr>
      <vt:lpstr>Executing a loop</vt:lpstr>
      <vt:lpstr>Executing a loop</vt:lpstr>
      <vt:lpstr>Executing a loop</vt:lpstr>
      <vt:lpstr>Executing a loop</vt:lpstr>
      <vt:lpstr>Executing a loop</vt:lpstr>
      <vt:lpstr>Write your own: below change product to sum That is, add all the items in the list together</vt:lpstr>
      <vt:lpstr>Example: write a function reverse(Lst) that reverses the elements in a list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practice with loops (remember: everybody gets a turn!)</vt:lpstr>
      <vt:lpstr>Working with ranges</vt:lpstr>
      <vt:lpstr>Working with ranges</vt:lpstr>
      <vt:lpstr>Your turn to practice with ranges</vt:lpstr>
      <vt:lpstr>What have we learned about loops?</vt:lpstr>
      <vt:lpstr>IF STATEMENTS</vt:lpstr>
      <vt:lpstr>What if you want to do something only sometimes?</vt:lpstr>
      <vt:lpstr>Correct indentation is important!</vt:lpstr>
      <vt:lpstr>Using if statements in for loops</vt:lpstr>
      <vt:lpstr>Correct indentation</vt:lpstr>
      <vt:lpstr>Incorrect indentations: what do these do?</vt:lpstr>
      <vt:lpstr>Incorrect indentations: what do these do?</vt:lpstr>
      <vt:lpstr>Your turn to practice</vt:lpstr>
      <vt:lpstr>What have we learned about if statements?</vt:lpstr>
      <vt:lpstr>Programs with multiple functions</vt:lpstr>
      <vt:lpstr>How to write difficult programs</vt:lpstr>
      <vt:lpstr>How to write difficult programs</vt:lpstr>
      <vt:lpstr>Practice writing a difficult program</vt:lpstr>
      <vt:lpstr>Just a little math before we go on </vt:lpstr>
      <vt:lpstr>Two types of numbers</vt:lpstr>
      <vt:lpstr>Division with integers and floating point numbers</vt:lpstr>
      <vt:lpstr>Same thing in Python</vt:lpstr>
      <vt:lpstr>Approaching Coding Questions</vt:lpstr>
      <vt:lpstr>A 3-Step Approach To Coding Problems</vt:lpstr>
      <vt:lpstr>Example</vt:lpstr>
      <vt:lpstr>Step 1:  Read the question carefully </vt:lpstr>
      <vt:lpstr>Step 2:  Design a solution in “English”</vt:lpstr>
      <vt:lpstr>Step 3: translate English into code</vt:lpstr>
      <vt:lpstr>Finally, test it out</vt:lpstr>
      <vt:lpstr>Time to practice</vt:lpstr>
      <vt:lpstr>A primer on conversion</vt:lpstr>
      <vt:lpstr>Strings and Numbers</vt:lpstr>
      <vt:lpstr>Strings and Numbers</vt:lpstr>
      <vt:lpstr>Converting integers to strings</vt:lpstr>
      <vt:lpstr>Input/Output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Give it a shot yourself   (and take turns!)</vt:lpstr>
      <vt:lpstr>Input/Output in a loop</vt:lpstr>
      <vt:lpstr>Input/Output in a loop</vt:lpstr>
      <vt:lpstr>Input/Output in a loop</vt:lpstr>
      <vt:lpstr>Input/Output in a loop</vt:lpstr>
      <vt:lpstr>Try it out</vt:lpstr>
      <vt:lpstr>Write your own function</vt:lpstr>
      <vt:lpstr>What have we learned about input/output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Afrique 2K20</dc:title>
  <cp:lastModifiedBy>Robbert van Renesse</cp:lastModifiedBy>
  <cp:revision>254</cp:revision>
  <dcterms:modified xsi:type="dcterms:W3CDTF">2020-01-13T19:07:33Z</dcterms:modified>
</cp:coreProperties>
</file>